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x="18288000" cy="10287000"/>
  <p:notesSz cx="6858000" cy="9144000"/>
  <p:embeddedFontLst>
    <p:embeddedFont>
      <p:font typeface="Anton" charset="1" panose="00000500000000000000"/>
      <p:regular r:id="rId71"/>
    </p:embeddedFont>
    <p:embeddedFont>
      <p:font typeface="Mokoto" charset="1" panose="00000000000000000000"/>
      <p:regular r:id="rId72"/>
    </p:embeddedFont>
    <p:embeddedFont>
      <p:font typeface="Tomorrow" charset="1" panose="00000000000000000000"/>
      <p:regular r:id="rId73"/>
    </p:embeddedFont>
    <p:embeddedFont>
      <p:font typeface="Codec Pro" charset="1" panose="00000500000000000000"/>
      <p:regular r:id="rId74"/>
    </p:embeddedFont>
    <p:embeddedFont>
      <p:font typeface="Tomorrow Italics" charset="1" panose="00000000000000000000"/>
      <p:regular r:id="rId75"/>
    </p:embeddedFont>
    <p:embeddedFont>
      <p:font typeface="Tomorrow Bold" charset="1" panose="00000000000000000000"/>
      <p:regular r:id="rId76"/>
    </p:embeddedFont>
    <p:embeddedFont>
      <p:font typeface="Academy" charset="1" panose="0000000000000000000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15" Target="../media/image48.png" Type="http://schemas.openxmlformats.org/officeDocument/2006/relationships/image"/><Relationship Id="rId16" Target="../media/image49.png" Type="http://schemas.openxmlformats.org/officeDocument/2006/relationships/image"/><Relationship Id="rId17" Target="../media/image50.jpeg" Type="http://schemas.openxmlformats.org/officeDocument/2006/relationships/image"/><Relationship Id="rId2" Target="../media/image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5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6.jpeg" Type="http://schemas.openxmlformats.org/officeDocument/2006/relationships/image"/><Relationship Id="rId8"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6.jpe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6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6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6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6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6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6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66.jpeg" Type="http://schemas.openxmlformats.org/officeDocument/2006/relationships/image"/><Relationship Id="rId9" Target="../media/image6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6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2" Target="../media/image70.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71.png" Type="http://schemas.openxmlformats.org/officeDocument/2006/relationships/image"/><Relationship Id="rId9" Target="../media/image72.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74.png" Type="http://schemas.openxmlformats.org/officeDocument/2006/relationships/image"/><Relationship Id="rId8" Target="../media/image7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6.png" Type="http://schemas.openxmlformats.org/officeDocument/2006/relationships/image"/><Relationship Id="rId8" Target="../media/image7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8.png" Type="http://schemas.openxmlformats.org/officeDocument/2006/relationships/image"/><Relationship Id="rId8" Target="../media/image7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80.png" Type="http://schemas.openxmlformats.org/officeDocument/2006/relationships/image"/><Relationship Id="rId9" Target="../media/image8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8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8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84.png" Type="http://schemas.openxmlformats.org/officeDocument/2006/relationships/image"/><Relationship Id="rId8" Target="../media/image8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8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11" Target="../media/image90.jpeg" Type="http://schemas.openxmlformats.org/officeDocument/2006/relationships/image"/><Relationship Id="rId2" Target="../media/image70.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87.png" Type="http://schemas.openxmlformats.org/officeDocument/2006/relationships/image"/><Relationship Id="rId9" Target="../media/image8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2" Target="../media/image70.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87.png" Type="http://schemas.openxmlformats.org/officeDocument/2006/relationships/image"/><Relationship Id="rId9" Target="../media/image9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png" Type="http://schemas.openxmlformats.org/officeDocument/2006/relationships/image"/><Relationship Id="rId2" Target="../media/image70.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87.png" Type="http://schemas.openxmlformats.org/officeDocument/2006/relationships/image"/><Relationship Id="rId9" Target="../media/image91.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9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96.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52.png" Type="http://schemas.openxmlformats.org/officeDocument/2006/relationships/image"/><Relationship Id="rId7" Target="../media/image97.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png" Type="http://schemas.openxmlformats.org/officeDocument/2006/relationships/image"/><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 Id="rId8" Target="../media/image98.png" Type="http://schemas.openxmlformats.org/officeDocument/2006/relationships/image"/><Relationship Id="rId9" Target="../media/image9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7.png" Type="http://schemas.openxmlformats.org/officeDocument/2006/relationships/image"/><Relationship Id="rId6" Target="../media/image18.jpeg" Type="http://schemas.openxmlformats.org/officeDocument/2006/relationships/image"/><Relationship Id="rId7" Target="../media/image5.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2.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3.jpe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105.png" Type="http://schemas.openxmlformats.org/officeDocument/2006/relationships/image"/><Relationship Id="rId7" Target="../media/image106.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svg" Type="http://schemas.openxmlformats.org/officeDocument/2006/relationships/image"/><Relationship Id="rId11" Target="../media/image112.png" Type="http://schemas.openxmlformats.org/officeDocument/2006/relationships/image"/><Relationship Id="rId12" Target="../media/image113.svg" Type="http://schemas.openxmlformats.org/officeDocument/2006/relationships/image"/><Relationship Id="rId2" Target="../media/image10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37.png" Type="http://schemas.openxmlformats.org/officeDocument/2006/relationships/image"/><Relationship Id="rId7" Target="../media/image108.png" Type="http://schemas.openxmlformats.org/officeDocument/2006/relationships/image"/><Relationship Id="rId8" Target="../media/image109.svg" Type="http://schemas.openxmlformats.org/officeDocument/2006/relationships/image"/><Relationship Id="rId9" Target="../media/image1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555" r="0" b="-6555"/>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2441680" y="1028700"/>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54876" y="4213365"/>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6"/>
            <a:stretch>
              <a:fillRect l="0" t="0" r="0" b="0"/>
            </a:stretch>
          </a:blipFill>
        </p:spPr>
      </p:sp>
      <p:sp>
        <p:nvSpPr>
          <p:cNvPr name="TextBox 6" id="6"/>
          <p:cNvSpPr txBox="true"/>
          <p:nvPr/>
        </p:nvSpPr>
        <p:spPr>
          <a:xfrm rot="0">
            <a:off x="2198310" y="2519635"/>
            <a:ext cx="9078020" cy="5428705"/>
          </a:xfrm>
          <a:prstGeom prst="rect">
            <a:avLst/>
          </a:prstGeom>
        </p:spPr>
        <p:txBody>
          <a:bodyPr anchor="t" rtlCol="false" tIns="0" lIns="0" bIns="0" rIns="0">
            <a:spAutoFit/>
          </a:bodyPr>
          <a:lstStyle/>
          <a:p>
            <a:pPr algn="l">
              <a:lnSpc>
                <a:spcPts val="14163"/>
              </a:lnSpc>
            </a:pPr>
            <a:r>
              <a:rPr lang="en-US" sz="13362">
                <a:solidFill>
                  <a:srgbClr val="FFFFFF"/>
                </a:solidFill>
                <a:latin typeface="Anton"/>
                <a:ea typeface="Anton"/>
                <a:cs typeface="Anton"/>
                <a:sym typeface="Anton"/>
              </a:rPr>
              <a:t>AUTOMATIC</a:t>
            </a:r>
          </a:p>
          <a:p>
            <a:pPr algn="l">
              <a:lnSpc>
                <a:spcPts val="14163"/>
              </a:lnSpc>
            </a:pPr>
            <a:r>
              <a:rPr lang="en-US" sz="13362">
                <a:solidFill>
                  <a:srgbClr val="FFFFFF"/>
                </a:solidFill>
                <a:latin typeface="Anton"/>
                <a:ea typeface="Anton"/>
                <a:cs typeface="Anton"/>
                <a:sym typeface="Anton"/>
              </a:rPr>
              <a:t>LICENSE PLATE</a:t>
            </a:r>
          </a:p>
          <a:p>
            <a:pPr algn="l">
              <a:lnSpc>
                <a:spcPts val="14163"/>
              </a:lnSpc>
            </a:pPr>
            <a:r>
              <a:rPr lang="en-US" sz="13362">
                <a:solidFill>
                  <a:srgbClr val="FFFFFF"/>
                </a:solidFill>
                <a:latin typeface="Anton"/>
                <a:ea typeface="Anton"/>
                <a:cs typeface="Anton"/>
                <a:sym typeface="Anton"/>
              </a:rPr>
              <a:t>RECOGNITION </a:t>
            </a:r>
          </a:p>
        </p:txBody>
      </p:sp>
      <p:sp>
        <p:nvSpPr>
          <p:cNvPr name="TextBox 7" id="7"/>
          <p:cNvSpPr txBox="true"/>
          <p:nvPr/>
        </p:nvSpPr>
        <p:spPr>
          <a:xfrm rot="0">
            <a:off x="3296855" y="1222753"/>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555" r="0" b="-6555"/>
            </a:stretch>
          </a:blipFill>
        </p:spPr>
      </p:sp>
      <p:sp>
        <p:nvSpPr>
          <p:cNvPr name="Freeform 3" id="3"/>
          <p:cNvSpPr/>
          <p:nvPr/>
        </p:nvSpPr>
        <p:spPr>
          <a:xfrm flipH="false" flipV="false" rot="0">
            <a:off x="10799481" y="-2185891"/>
            <a:ext cx="12919638" cy="12919638"/>
          </a:xfrm>
          <a:custGeom>
            <a:avLst/>
            <a:gdLst/>
            <a:ahLst/>
            <a:cxnLst/>
            <a:rect r="r" b="b" t="t" l="l"/>
            <a:pathLst>
              <a:path h="12919638" w="12919638">
                <a:moveTo>
                  <a:pt x="0" y="0"/>
                </a:moveTo>
                <a:lnTo>
                  <a:pt x="12919638" y="0"/>
                </a:lnTo>
                <a:lnTo>
                  <a:pt x="12919638"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287537" y="6048931"/>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6"/>
            <a:stretch>
              <a:fillRect l="0" t="0" r="0" b="0"/>
            </a:stretch>
          </a:blipFill>
        </p:spPr>
      </p:sp>
      <p:sp>
        <p:nvSpPr>
          <p:cNvPr name="TextBox 6" id="6"/>
          <p:cNvSpPr txBox="true"/>
          <p:nvPr/>
        </p:nvSpPr>
        <p:spPr>
          <a:xfrm rot="0">
            <a:off x="1249981"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7" id="7"/>
          <p:cNvSpPr txBox="true"/>
          <p:nvPr/>
        </p:nvSpPr>
        <p:spPr>
          <a:xfrm rot="0">
            <a:off x="7449435" y="2217748"/>
            <a:ext cx="3389129"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OPENCV</a:t>
            </a:r>
          </a:p>
        </p:txBody>
      </p:sp>
      <p:sp>
        <p:nvSpPr>
          <p:cNvPr name="TextBox 8" id="8"/>
          <p:cNvSpPr txBox="true"/>
          <p:nvPr/>
        </p:nvSpPr>
        <p:spPr>
          <a:xfrm rot="0">
            <a:off x="5750230" y="4360757"/>
            <a:ext cx="6787540" cy="3788822"/>
          </a:xfrm>
          <a:prstGeom prst="rect">
            <a:avLst/>
          </a:prstGeom>
        </p:spPr>
        <p:txBody>
          <a:bodyPr anchor="t" rtlCol="false" tIns="0" lIns="0" bIns="0" rIns="0">
            <a:spAutoFit/>
          </a:bodyPr>
          <a:lstStyle/>
          <a:p>
            <a:pPr algn="just">
              <a:lnSpc>
                <a:spcPts val="4317"/>
              </a:lnSpc>
            </a:pPr>
            <a:r>
              <a:rPr lang="en-US" sz="3083">
                <a:solidFill>
                  <a:srgbClr val="FFFFFF"/>
                </a:solidFill>
                <a:latin typeface="Tomorrow"/>
                <a:ea typeface="Tomorrow"/>
                <a:cs typeface="Tomorrow"/>
                <a:sym typeface="Tomorrow"/>
              </a:rPr>
              <a:t>OpenCV (Open Source Computer Vision Library) là một thư viện mã nguồn mở dành cho xử lý hình ảnh và thị giác máy tính</a:t>
            </a:r>
          </a:p>
          <a:p>
            <a:pPr algn="just">
              <a:lnSpc>
                <a:spcPts val="4317"/>
              </a:lnSpc>
            </a:pPr>
          </a:p>
          <a:p>
            <a:pPr algn="just">
              <a:lnSpc>
                <a:spcPts val="4317"/>
              </a:lnSpc>
              <a:spcBef>
                <a:spcPct val="0"/>
              </a:spcBef>
            </a:pPr>
            <a:r>
              <a:rPr lang="en-US" sz="3083">
                <a:solidFill>
                  <a:srgbClr val="FFFFFF"/>
                </a:solidFill>
                <a:latin typeface="Tomorrow"/>
                <a:ea typeface="Tomorrow"/>
                <a:cs typeface="Tomorrow"/>
                <a:sym typeface="Tomorrow"/>
              </a:rPr>
              <a:t>Đóng vai trò quan trọng trong việc chuẩn bị và xử lý dữ liệu</a:t>
            </a:r>
          </a:p>
        </p:txBody>
      </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2279374" y="-2029641"/>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441405" y="501907"/>
            <a:ext cx="4933300" cy="9402988"/>
          </a:xfrm>
          <a:custGeom>
            <a:avLst/>
            <a:gdLst/>
            <a:ahLst/>
            <a:cxnLst/>
            <a:rect r="r" b="b" t="t" l="l"/>
            <a:pathLst>
              <a:path h="9402988" w="4933300">
                <a:moveTo>
                  <a:pt x="0" y="0"/>
                </a:moveTo>
                <a:lnTo>
                  <a:pt x="4933300" y="0"/>
                </a:lnTo>
                <a:lnTo>
                  <a:pt x="4933300" y="9402988"/>
                </a:lnTo>
                <a:lnTo>
                  <a:pt x="0" y="9402988"/>
                </a:lnTo>
                <a:lnTo>
                  <a:pt x="0" y="0"/>
                </a:lnTo>
                <a:close/>
              </a:path>
            </a:pathLst>
          </a:custGeom>
          <a:blipFill>
            <a:blip r:embed="rId6"/>
            <a:stretch>
              <a:fillRect l="0" t="0" r="0" b="0"/>
            </a:stretch>
          </a:blipFill>
        </p:spPr>
      </p:sp>
      <p:sp>
        <p:nvSpPr>
          <p:cNvPr name="TextBox 6" id="6"/>
          <p:cNvSpPr txBox="true"/>
          <p:nvPr/>
        </p:nvSpPr>
        <p:spPr>
          <a:xfrm rot="0">
            <a:off x="708737" y="1333967"/>
            <a:ext cx="8861960"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INCEPTIONRESNETV2</a:t>
            </a:r>
          </a:p>
        </p:txBody>
      </p:sp>
      <p:sp>
        <p:nvSpPr>
          <p:cNvPr name="TextBox 7" id="7"/>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1662520" y="3007600"/>
            <a:ext cx="6954393" cy="6503447"/>
          </a:xfrm>
          <a:prstGeom prst="rect">
            <a:avLst/>
          </a:prstGeom>
        </p:spPr>
        <p:txBody>
          <a:bodyPr anchor="t" rtlCol="false" tIns="0" lIns="0" bIns="0" rIns="0">
            <a:spAutoFit/>
          </a:bodyPr>
          <a:lstStyle/>
          <a:p>
            <a:pPr algn="just">
              <a:lnSpc>
                <a:spcPts val="4317"/>
              </a:lnSpc>
            </a:pPr>
            <a:r>
              <a:rPr lang="en-US" sz="3083">
                <a:solidFill>
                  <a:srgbClr val="FFFFFF"/>
                </a:solidFill>
                <a:latin typeface="Tomorrow"/>
                <a:ea typeface="Tomorrow"/>
                <a:cs typeface="Tomorrow"/>
                <a:sym typeface="Tomorrow"/>
              </a:rPr>
              <a:t>Inception-ResNet V2 là một kiến trúc mạng nơ-ron sâu (deep neural network) tiên tiến, được thiết kế tối ưu để giải quyết các bài toán phức tạp về nhận dạng và phân loại hình ảnh </a:t>
            </a:r>
          </a:p>
          <a:p>
            <a:pPr algn="just">
              <a:lnSpc>
                <a:spcPts val="4317"/>
              </a:lnSpc>
              <a:spcBef>
                <a:spcPct val="0"/>
              </a:spcBef>
            </a:pPr>
            <a:r>
              <a:rPr lang="en-US" sz="3083">
                <a:solidFill>
                  <a:srgbClr val="FFFFFF"/>
                </a:solidFill>
                <a:latin typeface="Tomorrow"/>
                <a:ea typeface="Tomorrow"/>
                <a:cs typeface="Tomorrow"/>
                <a:sym typeface="Tomorrow"/>
              </a:rPr>
              <a:t>Mô hình thể hiện khả năng vượt trội trong việc nhận diện vùng chứa biển số xe với độ chính xác cao, ngay cả khi hình ảnh gặp phải các điều kiện bất lợi như ánh sáng yếu, góc chụp khó, hoặc bị che khuất</a:t>
            </a:r>
          </a:p>
        </p:txBody>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36057" y="-1501936"/>
            <a:ext cx="12919638" cy="12919638"/>
          </a:xfrm>
          <a:custGeom>
            <a:avLst/>
            <a:gdLst/>
            <a:ahLst/>
            <a:cxnLst/>
            <a:rect r="r" b="b" t="t" l="l"/>
            <a:pathLst>
              <a:path h="12919638" w="12919638">
                <a:moveTo>
                  <a:pt x="0" y="0"/>
                </a:moveTo>
                <a:lnTo>
                  <a:pt x="12919638" y="0"/>
                </a:lnTo>
                <a:lnTo>
                  <a:pt x="12919638"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952841" y="5367493"/>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936057" y="9103036"/>
            <a:ext cx="10266480" cy="3721599"/>
          </a:xfrm>
          <a:custGeom>
            <a:avLst/>
            <a:gdLst/>
            <a:ahLst/>
            <a:cxnLst/>
            <a:rect r="r" b="b" t="t" l="l"/>
            <a:pathLst>
              <a:path h="3721599" w="10266480">
                <a:moveTo>
                  <a:pt x="0" y="0"/>
                </a:moveTo>
                <a:lnTo>
                  <a:pt x="10266481" y="0"/>
                </a:lnTo>
                <a:lnTo>
                  <a:pt x="10266481" y="3721599"/>
                </a:lnTo>
                <a:lnTo>
                  <a:pt x="0" y="3721599"/>
                </a:lnTo>
                <a:lnTo>
                  <a:pt x="0" y="0"/>
                </a:lnTo>
                <a:close/>
              </a:path>
            </a:pathLst>
          </a:custGeom>
          <a:blipFill>
            <a:blip r:embed="rId7">
              <a:alphaModFix amt="57000"/>
            </a:blip>
            <a:stretch>
              <a:fillRect l="0" t="0" r="0" b="0"/>
            </a:stretch>
          </a:blipFill>
        </p:spPr>
      </p:sp>
      <p:sp>
        <p:nvSpPr>
          <p:cNvPr name="AutoShape 7" id="7"/>
          <p:cNvSpPr/>
          <p:nvPr/>
        </p:nvSpPr>
        <p:spPr>
          <a:xfrm flipV="true">
            <a:off x="6557871" y="2115133"/>
            <a:ext cx="1287922" cy="1287922"/>
          </a:xfrm>
          <a:prstGeom prst="line">
            <a:avLst/>
          </a:prstGeom>
          <a:ln cap="flat" w="38100">
            <a:solidFill>
              <a:srgbClr val="FFFFFF"/>
            </a:solidFill>
            <a:prstDash val="solid"/>
            <a:headEnd type="none" len="sm" w="sm"/>
            <a:tailEnd type="none" len="sm" w="sm"/>
          </a:ln>
        </p:spPr>
      </p:sp>
      <p:sp>
        <p:nvSpPr>
          <p:cNvPr name="AutoShape 8" id="8"/>
          <p:cNvSpPr/>
          <p:nvPr/>
        </p:nvSpPr>
        <p:spPr>
          <a:xfrm flipH="true" flipV="true">
            <a:off x="10442456" y="2128344"/>
            <a:ext cx="1263171" cy="1312205"/>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1253966" y="6136966"/>
            <a:ext cx="2849592" cy="2924808"/>
          </a:xfrm>
          <a:custGeom>
            <a:avLst/>
            <a:gdLst/>
            <a:ahLst/>
            <a:cxnLst/>
            <a:rect r="r" b="b" t="t" l="l"/>
            <a:pathLst>
              <a:path h="2924808" w="2849592">
                <a:moveTo>
                  <a:pt x="0" y="0"/>
                </a:moveTo>
                <a:lnTo>
                  <a:pt x="2849593" y="0"/>
                </a:lnTo>
                <a:lnTo>
                  <a:pt x="2849593" y="2924809"/>
                </a:lnTo>
                <a:lnTo>
                  <a:pt x="0" y="2924809"/>
                </a:lnTo>
                <a:lnTo>
                  <a:pt x="0" y="0"/>
                </a:lnTo>
                <a:close/>
              </a:path>
            </a:pathLst>
          </a:custGeom>
          <a:blipFill>
            <a:blip r:embed="rId8"/>
            <a:stretch>
              <a:fillRect l="-4404" t="-3038" r="-3121" b="-1722"/>
            </a:stretch>
          </a:blipFill>
        </p:spPr>
      </p:sp>
      <p:sp>
        <p:nvSpPr>
          <p:cNvPr name="Freeform 10" id="10"/>
          <p:cNvSpPr/>
          <p:nvPr/>
        </p:nvSpPr>
        <p:spPr>
          <a:xfrm flipH="false" flipV="false" rot="0">
            <a:off x="5679142" y="6197816"/>
            <a:ext cx="2849592" cy="2863959"/>
          </a:xfrm>
          <a:custGeom>
            <a:avLst/>
            <a:gdLst/>
            <a:ahLst/>
            <a:cxnLst/>
            <a:rect r="r" b="b" t="t" l="l"/>
            <a:pathLst>
              <a:path h="2863959" w="2849592">
                <a:moveTo>
                  <a:pt x="0" y="0"/>
                </a:moveTo>
                <a:lnTo>
                  <a:pt x="2849592" y="0"/>
                </a:lnTo>
                <a:lnTo>
                  <a:pt x="2849592" y="2863959"/>
                </a:lnTo>
                <a:lnTo>
                  <a:pt x="0" y="2863959"/>
                </a:lnTo>
                <a:lnTo>
                  <a:pt x="0" y="0"/>
                </a:lnTo>
                <a:close/>
              </a:path>
            </a:pathLst>
          </a:custGeom>
          <a:blipFill>
            <a:blip r:embed="rId9"/>
            <a:stretch>
              <a:fillRect l="-3191" t="-1315" r="-3168" b="-3535"/>
            </a:stretch>
          </a:blipFill>
        </p:spPr>
      </p:sp>
      <p:sp>
        <p:nvSpPr>
          <p:cNvPr name="Freeform 11" id="11"/>
          <p:cNvSpPr/>
          <p:nvPr/>
        </p:nvSpPr>
        <p:spPr>
          <a:xfrm flipH="false" flipV="false" rot="0">
            <a:off x="10105310" y="6167391"/>
            <a:ext cx="2860804" cy="2863959"/>
          </a:xfrm>
          <a:custGeom>
            <a:avLst/>
            <a:gdLst/>
            <a:ahLst/>
            <a:cxnLst/>
            <a:rect r="r" b="b" t="t" l="l"/>
            <a:pathLst>
              <a:path h="2863959" w="2860804">
                <a:moveTo>
                  <a:pt x="0" y="0"/>
                </a:moveTo>
                <a:lnTo>
                  <a:pt x="2860804" y="0"/>
                </a:lnTo>
                <a:lnTo>
                  <a:pt x="2860804" y="2863959"/>
                </a:lnTo>
                <a:lnTo>
                  <a:pt x="0" y="2863959"/>
                </a:lnTo>
                <a:lnTo>
                  <a:pt x="0" y="0"/>
                </a:lnTo>
                <a:close/>
              </a:path>
            </a:pathLst>
          </a:custGeom>
          <a:blipFill>
            <a:blip r:embed="rId10"/>
            <a:stretch>
              <a:fillRect l="-3077" t="-3988" r="-3432" b="-478"/>
            </a:stretch>
          </a:blipFill>
        </p:spPr>
      </p:sp>
      <p:sp>
        <p:nvSpPr>
          <p:cNvPr name="AutoShape 12" id="12"/>
          <p:cNvSpPr/>
          <p:nvPr/>
        </p:nvSpPr>
        <p:spPr>
          <a:xfrm>
            <a:off x="4397841" y="7618421"/>
            <a:ext cx="986026" cy="0"/>
          </a:xfrm>
          <a:prstGeom prst="line">
            <a:avLst/>
          </a:prstGeom>
          <a:ln cap="flat" w="38100">
            <a:solidFill>
              <a:srgbClr val="FFFFFF"/>
            </a:solidFill>
            <a:prstDash val="solid"/>
            <a:headEnd type="none" len="sm" w="sm"/>
            <a:tailEnd type="arrow" len="sm" w="med"/>
          </a:ln>
        </p:spPr>
      </p:sp>
      <p:sp>
        <p:nvSpPr>
          <p:cNvPr name="AutoShape 13" id="13"/>
          <p:cNvSpPr/>
          <p:nvPr/>
        </p:nvSpPr>
        <p:spPr>
          <a:xfrm>
            <a:off x="8824009" y="7654722"/>
            <a:ext cx="986026" cy="0"/>
          </a:xfrm>
          <a:prstGeom prst="line">
            <a:avLst/>
          </a:prstGeom>
          <a:ln cap="flat" w="38100">
            <a:solidFill>
              <a:srgbClr val="FFFFFF"/>
            </a:solidFill>
            <a:prstDash val="solid"/>
            <a:headEnd type="none" len="sm" w="sm"/>
            <a:tailEnd type="arrow" len="sm" w="med"/>
          </a:ln>
        </p:spPr>
      </p:sp>
      <p:sp>
        <p:nvSpPr>
          <p:cNvPr name="Freeform 14" id="14"/>
          <p:cNvSpPr/>
          <p:nvPr/>
        </p:nvSpPr>
        <p:spPr>
          <a:xfrm flipH="false" flipV="false" rot="0">
            <a:off x="14609231" y="6136966"/>
            <a:ext cx="2938088" cy="2966069"/>
          </a:xfrm>
          <a:custGeom>
            <a:avLst/>
            <a:gdLst/>
            <a:ahLst/>
            <a:cxnLst/>
            <a:rect r="r" b="b" t="t" l="l"/>
            <a:pathLst>
              <a:path h="2966069" w="2938088">
                <a:moveTo>
                  <a:pt x="0" y="0"/>
                </a:moveTo>
                <a:lnTo>
                  <a:pt x="2938088" y="0"/>
                </a:lnTo>
                <a:lnTo>
                  <a:pt x="2938088" y="2966070"/>
                </a:lnTo>
                <a:lnTo>
                  <a:pt x="0" y="2966070"/>
                </a:lnTo>
                <a:lnTo>
                  <a:pt x="0" y="0"/>
                </a:lnTo>
                <a:close/>
              </a:path>
            </a:pathLst>
          </a:custGeom>
          <a:blipFill>
            <a:blip r:embed="rId11"/>
            <a:stretch>
              <a:fillRect l="0" t="0" r="0" b="0"/>
            </a:stretch>
          </a:blipFill>
        </p:spPr>
      </p:sp>
      <p:sp>
        <p:nvSpPr>
          <p:cNvPr name="TextBox 15" id="15"/>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6" id="16"/>
          <p:cNvSpPr txBox="true"/>
          <p:nvPr/>
        </p:nvSpPr>
        <p:spPr>
          <a:xfrm rot="0">
            <a:off x="1028700" y="3721650"/>
            <a:ext cx="5606174" cy="2415317"/>
          </a:xfrm>
          <a:prstGeom prst="rect">
            <a:avLst/>
          </a:prstGeom>
        </p:spPr>
        <p:txBody>
          <a:bodyPr anchor="t" rtlCol="false" tIns="0" lIns="0" bIns="0" rIns="0">
            <a:spAutoFit/>
          </a:bodyPr>
          <a:lstStyle/>
          <a:p>
            <a:pPr algn="just">
              <a:lnSpc>
                <a:spcPts val="3897"/>
              </a:lnSpc>
              <a:spcBef>
                <a:spcPct val="0"/>
              </a:spcBef>
            </a:pPr>
            <a:r>
              <a:rPr lang="en-US" sz="2783">
                <a:solidFill>
                  <a:srgbClr val="FFFFFF"/>
                </a:solidFill>
                <a:latin typeface="Tomorrow"/>
                <a:ea typeface="Tomorrow"/>
                <a:cs typeface="Tomorrow"/>
                <a:sym typeface="Tomorrow"/>
              </a:rPr>
              <a:t>YOLO (You Only Look Once) là một thuật toán hiện đại trong việc phát hiện đối tượng thời gian thực </a:t>
            </a:r>
          </a:p>
          <a:p>
            <a:pPr algn="just">
              <a:lnSpc>
                <a:spcPts val="3897"/>
              </a:lnSpc>
              <a:spcBef>
                <a:spcPct val="0"/>
              </a:spcBef>
            </a:pPr>
          </a:p>
        </p:txBody>
      </p:sp>
      <p:sp>
        <p:nvSpPr>
          <p:cNvPr name="TextBox 17" id="17"/>
          <p:cNvSpPr txBox="true"/>
          <p:nvPr/>
        </p:nvSpPr>
        <p:spPr>
          <a:xfrm rot="0">
            <a:off x="7983093" y="809030"/>
            <a:ext cx="2321813"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YOLO</a:t>
            </a:r>
          </a:p>
        </p:txBody>
      </p:sp>
      <p:sp>
        <p:nvSpPr>
          <p:cNvPr name="TextBox 18" id="18"/>
          <p:cNvSpPr txBox="true"/>
          <p:nvPr/>
        </p:nvSpPr>
        <p:spPr>
          <a:xfrm rot="0">
            <a:off x="11535712" y="3721650"/>
            <a:ext cx="5914163" cy="1929542"/>
          </a:xfrm>
          <a:prstGeom prst="rect">
            <a:avLst/>
          </a:prstGeom>
        </p:spPr>
        <p:txBody>
          <a:bodyPr anchor="t" rtlCol="false" tIns="0" lIns="0" bIns="0" rIns="0">
            <a:spAutoFit/>
          </a:bodyPr>
          <a:lstStyle/>
          <a:p>
            <a:pPr algn="just">
              <a:lnSpc>
                <a:spcPts val="3897"/>
              </a:lnSpc>
            </a:pPr>
            <a:r>
              <a:rPr lang="en-US" sz="2783">
                <a:solidFill>
                  <a:srgbClr val="FFFFFF"/>
                </a:solidFill>
                <a:latin typeface="Tomorrow"/>
                <a:ea typeface="Tomorrow"/>
                <a:cs typeface="Tomorrow"/>
                <a:sym typeface="Tomorrow"/>
              </a:rPr>
              <a:t>Thuật toán này đặc biệt hiệu quả trong các ứng dụng yêu cầu nhận diện nhanh và chính xác như giám sát giao thông, phát hiện biển số</a:t>
            </a:r>
          </a:p>
        </p:txBody>
      </p:sp>
      <p:sp>
        <p:nvSpPr>
          <p:cNvPr name="AutoShape 19" id="19"/>
          <p:cNvSpPr/>
          <p:nvPr/>
        </p:nvSpPr>
        <p:spPr>
          <a:xfrm>
            <a:off x="13261322" y="7546957"/>
            <a:ext cx="986026" cy="0"/>
          </a:xfrm>
          <a:prstGeom prst="line">
            <a:avLst/>
          </a:prstGeom>
          <a:ln cap="flat" w="38100">
            <a:solidFill>
              <a:srgbClr val="FFFFFF"/>
            </a:solidFill>
            <a:prstDash val="solid"/>
            <a:headEnd type="none" len="sm" w="sm"/>
            <a:tailEnd type="arrow" len="sm" w="med"/>
          </a:ln>
        </p:spPr>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7239172" y="4443975"/>
            <a:ext cx="10873275" cy="1551451"/>
          </a:xfrm>
          <a:prstGeom prst="rect">
            <a:avLst/>
          </a:prstGeom>
        </p:spPr>
        <p:txBody>
          <a:bodyPr anchor="t" rtlCol="false" tIns="0" lIns="0" bIns="0" rIns="0">
            <a:spAutoFit/>
          </a:bodyPr>
          <a:lstStyle/>
          <a:p>
            <a:pPr algn="l">
              <a:lnSpc>
                <a:spcPts val="11857"/>
              </a:lnSpc>
            </a:pPr>
            <a:r>
              <a:rPr lang="en-US" sz="11186">
                <a:solidFill>
                  <a:srgbClr val="FFFFFF"/>
                </a:solidFill>
                <a:latin typeface="Anton"/>
                <a:ea typeface="Anton"/>
                <a:cs typeface="Anton"/>
                <a:sym typeface="Anton"/>
              </a:rPr>
              <a:t>TRÍCH XUẤT KÝ TỰ</a:t>
            </a:r>
          </a:p>
        </p:txBody>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279374" y="-1672132"/>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11714008" y="1170314"/>
            <a:ext cx="4903305" cy="10162291"/>
          </a:xfrm>
          <a:custGeom>
            <a:avLst/>
            <a:gdLst/>
            <a:ahLst/>
            <a:cxnLst/>
            <a:rect r="r" b="b" t="t" l="l"/>
            <a:pathLst>
              <a:path h="10162291" w="4903305">
                <a:moveTo>
                  <a:pt x="0" y="0"/>
                </a:moveTo>
                <a:lnTo>
                  <a:pt x="4903306" y="0"/>
                </a:lnTo>
                <a:lnTo>
                  <a:pt x="4903306" y="10162291"/>
                </a:lnTo>
                <a:lnTo>
                  <a:pt x="0" y="10162291"/>
                </a:lnTo>
                <a:lnTo>
                  <a:pt x="0" y="0"/>
                </a:lnTo>
                <a:close/>
              </a:path>
            </a:pathLst>
          </a:custGeom>
          <a:blipFill>
            <a:blip r:embed="rId6">
              <a:alphaModFix amt="18999"/>
            </a:blip>
            <a:stretch>
              <a:fillRect l="0" t="0" r="0" b="0"/>
            </a:stretch>
          </a:blipFill>
        </p:spPr>
      </p:sp>
      <p:sp>
        <p:nvSpPr>
          <p:cNvPr name="TextBox 6" id="6"/>
          <p:cNvSpPr txBox="true"/>
          <p:nvPr/>
        </p:nvSpPr>
        <p:spPr>
          <a:xfrm rot="0">
            <a:off x="1253680"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7" id="7"/>
          <p:cNvSpPr txBox="true"/>
          <p:nvPr/>
        </p:nvSpPr>
        <p:spPr>
          <a:xfrm rot="0">
            <a:off x="2715496" y="2009401"/>
            <a:ext cx="3389129"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OPENCV</a:t>
            </a:r>
          </a:p>
        </p:txBody>
      </p:sp>
      <p:sp>
        <p:nvSpPr>
          <p:cNvPr name="TextBox 8" id="8"/>
          <p:cNvSpPr txBox="true"/>
          <p:nvPr/>
        </p:nvSpPr>
        <p:spPr>
          <a:xfrm rot="0">
            <a:off x="708737" y="4412810"/>
            <a:ext cx="7850108" cy="3386867"/>
          </a:xfrm>
          <a:prstGeom prst="rect">
            <a:avLst/>
          </a:prstGeom>
        </p:spPr>
        <p:txBody>
          <a:bodyPr anchor="t" rtlCol="false" tIns="0" lIns="0" bIns="0" rIns="0">
            <a:spAutoFit/>
          </a:bodyPr>
          <a:lstStyle/>
          <a:p>
            <a:pPr algn="just">
              <a:lnSpc>
                <a:spcPts val="3897"/>
              </a:lnSpc>
            </a:pPr>
            <a:r>
              <a:rPr lang="en-US" sz="2783">
                <a:solidFill>
                  <a:srgbClr val="FFFFFF"/>
                </a:solidFill>
                <a:latin typeface="Tomorrow"/>
                <a:ea typeface="Tomorrow"/>
                <a:cs typeface="Tomorrow"/>
                <a:sym typeface="Tomorrow"/>
              </a:rPr>
              <a:t>Thư viện này giúp trích xuất và tăng cường vùng ROI, cải thiện chất lượng vùng chứa ký tự, từ đó nâng cao độ chính xác của hệ thống  nhận diện kí tự OCR.</a:t>
            </a:r>
          </a:p>
          <a:p>
            <a:pPr algn="just">
              <a:lnSpc>
                <a:spcPts val="3897"/>
              </a:lnSpc>
              <a:spcBef>
                <a:spcPct val="0"/>
              </a:spcBef>
            </a:pPr>
            <a:r>
              <a:rPr lang="en-US" sz="2783">
                <a:solidFill>
                  <a:srgbClr val="FFFFFF"/>
                </a:solidFill>
                <a:latin typeface="Tomorrow"/>
                <a:ea typeface="Tomorrow"/>
                <a:cs typeface="Tomorrow"/>
                <a:sym typeface="Tomorrow"/>
              </a:rPr>
              <a:t>Cung cấp khả năng vẽ bounding box lên ảnh gốc để trực quan hóa kết quả nhận diện, hỗ trợ kiểm tra và đánh giá hiệu quả mô hình</a:t>
            </a:r>
          </a:p>
        </p:txBody>
      </p:sp>
      <p:sp>
        <p:nvSpPr>
          <p:cNvPr name="TextBox 9" id="9"/>
          <p:cNvSpPr txBox="true"/>
          <p:nvPr/>
        </p:nvSpPr>
        <p:spPr>
          <a:xfrm rot="0">
            <a:off x="10351821" y="2009401"/>
            <a:ext cx="5955228"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PYTESSERACT</a:t>
            </a:r>
          </a:p>
        </p:txBody>
      </p:sp>
      <p:sp>
        <p:nvSpPr>
          <p:cNvPr name="TextBox 10" id="10"/>
          <p:cNvSpPr txBox="true"/>
          <p:nvPr/>
        </p:nvSpPr>
        <p:spPr>
          <a:xfrm rot="0">
            <a:off x="9893288" y="4898585"/>
            <a:ext cx="7586058" cy="2901092"/>
          </a:xfrm>
          <a:prstGeom prst="rect">
            <a:avLst/>
          </a:prstGeom>
        </p:spPr>
        <p:txBody>
          <a:bodyPr anchor="t" rtlCol="false" tIns="0" lIns="0" bIns="0" rIns="0">
            <a:spAutoFit/>
          </a:bodyPr>
          <a:lstStyle/>
          <a:p>
            <a:pPr algn="just">
              <a:lnSpc>
                <a:spcPts val="3897"/>
              </a:lnSpc>
            </a:pPr>
            <a:r>
              <a:rPr lang="en-US" sz="2783">
                <a:solidFill>
                  <a:srgbClr val="FFFFFF"/>
                </a:solidFill>
                <a:latin typeface="Tomorrow"/>
                <a:ea typeface="Tomorrow"/>
                <a:cs typeface="Tomorrow"/>
                <a:sym typeface="Tomorrow"/>
              </a:rPr>
              <a:t>Pytesseract là một công cụ OCR hữu ích, giúp trích xuất ký tự từ hình ảnh.</a:t>
            </a:r>
          </a:p>
          <a:p>
            <a:pPr algn="just">
              <a:lnSpc>
                <a:spcPts val="3897"/>
              </a:lnSpc>
              <a:spcBef>
                <a:spcPct val="0"/>
              </a:spcBef>
            </a:pPr>
            <a:r>
              <a:rPr lang="en-US" sz="2783">
                <a:solidFill>
                  <a:srgbClr val="FFFFFF"/>
                </a:solidFill>
                <a:latin typeface="Tomorrow"/>
                <a:ea typeface="Tomorrow"/>
                <a:cs typeface="Tomorrow"/>
                <a:sym typeface="Tomorrow"/>
              </a:rPr>
              <a:t>Với khả năng xử lý chính xác và nhanh chóng, Pytesseract đã trở thành một lựa chọn hàng đầu cho những ai cần chuyển đổi thông tin từ hình ảnh sang dạng văn bản số.</a:t>
            </a:r>
          </a:p>
        </p:txBody>
      </p:sp>
      <p:sp>
        <p:nvSpPr>
          <p:cNvPr name="TextBox 11" id="11"/>
          <p:cNvSpPr txBox="true"/>
          <p:nvPr/>
        </p:nvSpPr>
        <p:spPr>
          <a:xfrm rot="0">
            <a:off x="708737" y="3611900"/>
            <a:ext cx="7850108" cy="531272"/>
          </a:xfrm>
          <a:prstGeom prst="rect">
            <a:avLst/>
          </a:prstGeom>
        </p:spPr>
        <p:txBody>
          <a:bodyPr anchor="t" rtlCol="false" tIns="0" lIns="0" bIns="0" rIns="0">
            <a:spAutoFit/>
          </a:bodyPr>
          <a:lstStyle/>
          <a:p>
            <a:pPr algn="just">
              <a:lnSpc>
                <a:spcPts val="4317"/>
              </a:lnSpc>
              <a:spcBef>
                <a:spcPct val="0"/>
              </a:spcBef>
            </a:pPr>
            <a:r>
              <a:rPr lang="en-US" sz="3083">
                <a:solidFill>
                  <a:srgbClr val="10D3F9"/>
                </a:solidFill>
                <a:latin typeface="Tomorrow"/>
                <a:ea typeface="Tomorrow"/>
                <a:cs typeface="Tomorrow"/>
                <a:sym typeface="Tomorrow"/>
              </a:rPr>
              <a:t>Dùng để trích xuất tăng cường vùng ROI</a:t>
            </a:r>
          </a:p>
        </p:txBody>
      </p:sp>
      <p:sp>
        <p:nvSpPr>
          <p:cNvPr name="TextBox 12" id="12"/>
          <p:cNvSpPr txBox="true"/>
          <p:nvPr/>
        </p:nvSpPr>
        <p:spPr>
          <a:xfrm rot="0">
            <a:off x="9898760" y="3572735"/>
            <a:ext cx="7360540" cy="1074197"/>
          </a:xfrm>
          <a:prstGeom prst="rect">
            <a:avLst/>
          </a:prstGeom>
        </p:spPr>
        <p:txBody>
          <a:bodyPr anchor="t" rtlCol="false" tIns="0" lIns="0" bIns="0" rIns="0">
            <a:spAutoFit/>
          </a:bodyPr>
          <a:lstStyle/>
          <a:p>
            <a:pPr algn="just">
              <a:lnSpc>
                <a:spcPts val="4317"/>
              </a:lnSpc>
              <a:spcBef>
                <a:spcPct val="0"/>
              </a:spcBef>
            </a:pPr>
            <a:r>
              <a:rPr lang="en-US" sz="3083">
                <a:solidFill>
                  <a:srgbClr val="10D3F9"/>
                </a:solidFill>
                <a:latin typeface="Tomorrow"/>
                <a:ea typeface="Tomorrow"/>
                <a:cs typeface="Tomorrow"/>
                <a:sym typeface="Tomorrow"/>
              </a:rPr>
              <a:t>Dùng để nhận diện văn bản từ ảnh đã được trích xuất</a:t>
            </a:r>
          </a:p>
        </p:txBody>
      </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QUY TRÌNH XÂY DỰNG MÔ HÌNH</a:t>
            </a:r>
          </a:p>
        </p:txBody>
      </p:sp>
    </p:spTree>
  </p:cSld>
  <p:clrMapOvr>
    <a:masterClrMapping/>
  </p:clrMapOvr>
  <p:transition spd="slow">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2500" y="8777043"/>
            <a:ext cx="3579182" cy="590565"/>
          </a:xfrm>
          <a:custGeom>
            <a:avLst/>
            <a:gdLst/>
            <a:ahLst/>
            <a:cxnLst/>
            <a:rect r="r" b="b" t="t" l="l"/>
            <a:pathLst>
              <a:path h="590565" w="3579182">
                <a:moveTo>
                  <a:pt x="0" y="0"/>
                </a:moveTo>
                <a:lnTo>
                  <a:pt x="3579182" y="0"/>
                </a:lnTo>
                <a:lnTo>
                  <a:pt x="3579182" y="590565"/>
                </a:lnTo>
                <a:lnTo>
                  <a:pt x="0" y="590565"/>
                </a:lnTo>
                <a:lnTo>
                  <a:pt x="0" y="0"/>
                </a:lnTo>
                <a:close/>
              </a:path>
            </a:pathLst>
          </a:custGeom>
          <a:blipFill>
            <a:blip r:embed="rId5"/>
            <a:stretch>
              <a:fillRect l="0" t="0" r="0" b="0"/>
            </a:stretch>
          </a:blipFill>
        </p:spPr>
      </p:sp>
      <p:sp>
        <p:nvSpPr>
          <p:cNvPr name="Freeform 5" id="5"/>
          <p:cNvSpPr/>
          <p:nvPr/>
        </p:nvSpPr>
        <p:spPr>
          <a:xfrm flipH="false" flipV="false" rot="0">
            <a:off x="7131030" y="8747853"/>
            <a:ext cx="3592781" cy="619755"/>
          </a:xfrm>
          <a:custGeom>
            <a:avLst/>
            <a:gdLst/>
            <a:ahLst/>
            <a:cxnLst/>
            <a:rect r="r" b="b" t="t" l="l"/>
            <a:pathLst>
              <a:path h="619755" w="3592781">
                <a:moveTo>
                  <a:pt x="0" y="0"/>
                </a:moveTo>
                <a:lnTo>
                  <a:pt x="3592781" y="0"/>
                </a:lnTo>
                <a:lnTo>
                  <a:pt x="3592781" y="619755"/>
                </a:lnTo>
                <a:lnTo>
                  <a:pt x="0" y="619755"/>
                </a:lnTo>
                <a:lnTo>
                  <a:pt x="0" y="0"/>
                </a:lnTo>
                <a:close/>
              </a:path>
            </a:pathLst>
          </a:custGeom>
          <a:blipFill>
            <a:blip r:embed="rId6"/>
            <a:stretch>
              <a:fillRect l="0" t="0" r="0" b="0"/>
            </a:stretch>
          </a:blipFill>
        </p:spPr>
      </p:sp>
      <p:sp>
        <p:nvSpPr>
          <p:cNvPr name="Freeform 6" id="6"/>
          <p:cNvSpPr/>
          <p:nvPr/>
        </p:nvSpPr>
        <p:spPr>
          <a:xfrm flipH="false" flipV="false" rot="0">
            <a:off x="3824291" y="8790465"/>
            <a:ext cx="3579182" cy="577143"/>
          </a:xfrm>
          <a:custGeom>
            <a:avLst/>
            <a:gdLst/>
            <a:ahLst/>
            <a:cxnLst/>
            <a:rect r="r" b="b" t="t" l="l"/>
            <a:pathLst>
              <a:path h="577143" w="3579182">
                <a:moveTo>
                  <a:pt x="0" y="0"/>
                </a:moveTo>
                <a:lnTo>
                  <a:pt x="3579182" y="0"/>
                </a:lnTo>
                <a:lnTo>
                  <a:pt x="3579182" y="577143"/>
                </a:lnTo>
                <a:lnTo>
                  <a:pt x="0" y="577143"/>
                </a:lnTo>
                <a:lnTo>
                  <a:pt x="0" y="0"/>
                </a:lnTo>
                <a:close/>
              </a:path>
            </a:pathLst>
          </a:custGeom>
          <a:blipFill>
            <a:blip r:embed="rId7"/>
            <a:stretch>
              <a:fillRect l="0" t="0" r="0" b="0"/>
            </a:stretch>
          </a:blipFill>
        </p:spPr>
      </p:sp>
      <p:sp>
        <p:nvSpPr>
          <p:cNvPr name="Freeform 7" id="7"/>
          <p:cNvSpPr/>
          <p:nvPr/>
        </p:nvSpPr>
        <p:spPr>
          <a:xfrm flipH="false" flipV="false" rot="0">
            <a:off x="10466687" y="8790465"/>
            <a:ext cx="3579182" cy="595039"/>
          </a:xfrm>
          <a:custGeom>
            <a:avLst/>
            <a:gdLst/>
            <a:ahLst/>
            <a:cxnLst/>
            <a:rect r="r" b="b" t="t" l="l"/>
            <a:pathLst>
              <a:path h="595039" w="3579182">
                <a:moveTo>
                  <a:pt x="0" y="0"/>
                </a:moveTo>
                <a:lnTo>
                  <a:pt x="3579182" y="0"/>
                </a:lnTo>
                <a:lnTo>
                  <a:pt x="3579182" y="595039"/>
                </a:lnTo>
                <a:lnTo>
                  <a:pt x="0" y="595039"/>
                </a:lnTo>
                <a:lnTo>
                  <a:pt x="0" y="0"/>
                </a:lnTo>
                <a:close/>
              </a:path>
            </a:pathLst>
          </a:custGeom>
          <a:blipFill>
            <a:blip r:embed="rId8"/>
            <a:stretch>
              <a:fillRect l="0" t="0" r="0" b="0"/>
            </a:stretch>
          </a:blipFill>
        </p:spPr>
      </p:sp>
      <p:sp>
        <p:nvSpPr>
          <p:cNvPr name="Freeform 8" id="8"/>
          <p:cNvSpPr/>
          <p:nvPr/>
        </p:nvSpPr>
        <p:spPr>
          <a:xfrm flipH="false" flipV="false" rot="0">
            <a:off x="13762286" y="8804360"/>
            <a:ext cx="3573214" cy="567248"/>
          </a:xfrm>
          <a:custGeom>
            <a:avLst/>
            <a:gdLst/>
            <a:ahLst/>
            <a:cxnLst/>
            <a:rect r="r" b="b" t="t" l="l"/>
            <a:pathLst>
              <a:path h="567248" w="3573214">
                <a:moveTo>
                  <a:pt x="0" y="0"/>
                </a:moveTo>
                <a:lnTo>
                  <a:pt x="3573214" y="0"/>
                </a:lnTo>
                <a:lnTo>
                  <a:pt x="3573214" y="567248"/>
                </a:lnTo>
                <a:lnTo>
                  <a:pt x="0" y="567248"/>
                </a:lnTo>
                <a:lnTo>
                  <a:pt x="0" y="0"/>
                </a:lnTo>
                <a:close/>
              </a:path>
            </a:pathLst>
          </a:custGeom>
          <a:blipFill>
            <a:blip r:embed="rId9"/>
            <a:stretch>
              <a:fillRect l="0" t="0" r="0" b="0"/>
            </a:stretch>
          </a:blipFill>
        </p:spPr>
      </p:sp>
      <p:sp>
        <p:nvSpPr>
          <p:cNvPr name="TextBox 9" id="9"/>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388774" y="1122790"/>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CÁC GIAI ĐOẠN TỔNG QUÁT</a:t>
            </a:r>
          </a:p>
        </p:txBody>
      </p:sp>
      <p:sp>
        <p:nvSpPr>
          <p:cNvPr name="AutoShape 11" id="11"/>
          <p:cNvSpPr/>
          <p:nvPr/>
        </p:nvSpPr>
        <p:spPr>
          <a:xfrm>
            <a:off x="2898031" y="5507786"/>
            <a:ext cx="1936637" cy="0"/>
          </a:xfrm>
          <a:prstGeom prst="line">
            <a:avLst/>
          </a:prstGeom>
          <a:ln cap="rnd" w="76200">
            <a:solidFill>
              <a:srgbClr val="FFFFFF"/>
            </a:solidFill>
            <a:prstDash val="sysDash"/>
            <a:headEnd type="none" len="sm" w="sm"/>
            <a:tailEnd type="arrow" len="sm" w="med"/>
          </a:ln>
        </p:spPr>
      </p:sp>
      <p:sp>
        <p:nvSpPr>
          <p:cNvPr name="AutoShape 12" id="12"/>
          <p:cNvSpPr/>
          <p:nvPr/>
        </p:nvSpPr>
        <p:spPr>
          <a:xfrm>
            <a:off x="2208969" y="3823963"/>
            <a:ext cx="0" cy="1072280"/>
          </a:xfrm>
          <a:prstGeom prst="line">
            <a:avLst/>
          </a:prstGeom>
          <a:ln cap="rnd" w="76200">
            <a:solidFill>
              <a:srgbClr val="FFFFFF"/>
            </a:solidFill>
            <a:prstDash val="sysDash"/>
            <a:headEnd type="none" len="sm" w="sm"/>
            <a:tailEnd type="arrow" len="sm" w="med"/>
          </a:ln>
        </p:spPr>
      </p:sp>
      <p:sp>
        <p:nvSpPr>
          <p:cNvPr name="AutoShape 13" id="13"/>
          <p:cNvSpPr/>
          <p:nvPr/>
        </p:nvSpPr>
        <p:spPr>
          <a:xfrm>
            <a:off x="5891408" y="3342519"/>
            <a:ext cx="1907433" cy="0"/>
          </a:xfrm>
          <a:prstGeom prst="line">
            <a:avLst/>
          </a:prstGeom>
          <a:ln cap="rnd" w="76200">
            <a:solidFill>
              <a:srgbClr val="FFFFFF"/>
            </a:solidFill>
            <a:prstDash val="sysDash"/>
            <a:headEnd type="none" len="sm" w="sm"/>
            <a:tailEnd type="arrow" len="sm" w="med"/>
          </a:ln>
        </p:spPr>
      </p:sp>
      <p:sp>
        <p:nvSpPr>
          <p:cNvPr name="AutoShape 14" id="14"/>
          <p:cNvSpPr/>
          <p:nvPr/>
        </p:nvSpPr>
        <p:spPr>
          <a:xfrm flipV="true">
            <a:off x="5348451" y="3895784"/>
            <a:ext cx="0" cy="1042478"/>
          </a:xfrm>
          <a:prstGeom prst="line">
            <a:avLst/>
          </a:prstGeom>
          <a:ln cap="rnd" w="76200">
            <a:solidFill>
              <a:srgbClr val="FFFFFF"/>
            </a:solidFill>
            <a:prstDash val="sysDash"/>
            <a:headEnd type="none" len="sm" w="sm"/>
            <a:tailEnd type="arrow" len="sm" w="med"/>
          </a:ln>
        </p:spPr>
      </p:sp>
      <p:sp>
        <p:nvSpPr>
          <p:cNvPr name="AutoShape 15" id="15"/>
          <p:cNvSpPr/>
          <p:nvPr/>
        </p:nvSpPr>
        <p:spPr>
          <a:xfrm flipV="true">
            <a:off x="5929449" y="5470845"/>
            <a:ext cx="1952812" cy="1054"/>
          </a:xfrm>
          <a:prstGeom prst="line">
            <a:avLst/>
          </a:prstGeom>
          <a:ln cap="rnd" w="76200">
            <a:solidFill>
              <a:srgbClr val="FFE052"/>
            </a:solidFill>
            <a:prstDash val="sysDash"/>
            <a:headEnd type="none" len="sm" w="sm"/>
            <a:tailEnd type="arrow" len="sm" w="med"/>
          </a:ln>
        </p:spPr>
      </p:sp>
      <p:sp>
        <p:nvSpPr>
          <p:cNvPr name="AutoShape 16" id="16"/>
          <p:cNvSpPr/>
          <p:nvPr/>
        </p:nvSpPr>
        <p:spPr>
          <a:xfrm flipV="true">
            <a:off x="5395228" y="6094020"/>
            <a:ext cx="0" cy="1009407"/>
          </a:xfrm>
          <a:prstGeom prst="line">
            <a:avLst/>
          </a:prstGeom>
          <a:ln cap="rnd" w="76200">
            <a:solidFill>
              <a:srgbClr val="FFE052"/>
            </a:solidFill>
            <a:prstDash val="sysDash"/>
            <a:headEnd type="none" len="sm" w="sm"/>
            <a:tailEnd type="arrow" len="sm" w="med"/>
          </a:ln>
        </p:spPr>
      </p:sp>
      <p:sp>
        <p:nvSpPr>
          <p:cNvPr name="AutoShape 17" id="17"/>
          <p:cNvSpPr/>
          <p:nvPr/>
        </p:nvSpPr>
        <p:spPr>
          <a:xfrm>
            <a:off x="11045914" y="5507786"/>
            <a:ext cx="1203547" cy="0"/>
          </a:xfrm>
          <a:prstGeom prst="line">
            <a:avLst/>
          </a:prstGeom>
          <a:ln cap="rnd" w="76200">
            <a:solidFill>
              <a:srgbClr val="FF0013"/>
            </a:solidFill>
            <a:prstDash val="sysDash"/>
            <a:headEnd type="none" len="sm" w="sm"/>
            <a:tailEnd type="arrow" len="sm" w="med"/>
          </a:ln>
        </p:spPr>
      </p:sp>
      <p:sp>
        <p:nvSpPr>
          <p:cNvPr name="AutoShape 18" id="18"/>
          <p:cNvSpPr/>
          <p:nvPr/>
        </p:nvSpPr>
        <p:spPr>
          <a:xfrm flipV="true">
            <a:off x="9007995" y="5507786"/>
            <a:ext cx="968922" cy="16201"/>
          </a:xfrm>
          <a:prstGeom prst="line">
            <a:avLst/>
          </a:prstGeom>
          <a:ln cap="rnd" w="76200">
            <a:solidFill>
              <a:srgbClr val="FF0013"/>
            </a:solidFill>
            <a:prstDash val="sysDash"/>
            <a:headEnd type="none" len="sm" w="sm"/>
            <a:tailEnd type="arrow" len="sm" w="med"/>
          </a:ln>
        </p:spPr>
      </p:sp>
      <p:sp>
        <p:nvSpPr>
          <p:cNvPr name="AutoShape 19" id="19"/>
          <p:cNvSpPr/>
          <p:nvPr/>
        </p:nvSpPr>
        <p:spPr>
          <a:xfrm>
            <a:off x="8402297" y="3998494"/>
            <a:ext cx="11772" cy="1042478"/>
          </a:xfrm>
          <a:prstGeom prst="line">
            <a:avLst/>
          </a:prstGeom>
          <a:ln cap="rnd" w="76200">
            <a:solidFill>
              <a:srgbClr val="FFE052"/>
            </a:solidFill>
            <a:prstDash val="sysDash"/>
            <a:headEnd type="none" len="sm" w="sm"/>
            <a:tailEnd type="arrow" len="sm" w="med"/>
          </a:ln>
        </p:spPr>
      </p:sp>
      <p:sp>
        <p:nvSpPr>
          <p:cNvPr name="AutoShape 20" id="20"/>
          <p:cNvSpPr/>
          <p:nvPr/>
        </p:nvSpPr>
        <p:spPr>
          <a:xfrm flipV="true">
            <a:off x="12867203" y="3823963"/>
            <a:ext cx="0" cy="970685"/>
          </a:xfrm>
          <a:prstGeom prst="line">
            <a:avLst/>
          </a:prstGeom>
          <a:ln cap="rnd" w="76200">
            <a:solidFill>
              <a:srgbClr val="FF3131"/>
            </a:solidFill>
            <a:prstDash val="sysDash"/>
            <a:headEnd type="none" len="sm" w="sm"/>
            <a:tailEnd type="arrow" len="sm" w="med"/>
          </a:ln>
        </p:spPr>
      </p:sp>
      <p:sp>
        <p:nvSpPr>
          <p:cNvPr name="AutoShape 21" id="21"/>
          <p:cNvSpPr/>
          <p:nvPr/>
        </p:nvSpPr>
        <p:spPr>
          <a:xfrm>
            <a:off x="13484945" y="3342519"/>
            <a:ext cx="1974105" cy="1461960"/>
          </a:xfrm>
          <a:prstGeom prst="line">
            <a:avLst/>
          </a:prstGeom>
          <a:ln cap="rnd" w="76200">
            <a:solidFill>
              <a:srgbClr val="00BF63"/>
            </a:solidFill>
            <a:prstDash val="sysDash"/>
            <a:headEnd type="none" len="sm" w="sm"/>
            <a:tailEnd type="arrow" len="sm" w="med"/>
          </a:ln>
        </p:spPr>
      </p:sp>
      <p:grpSp>
        <p:nvGrpSpPr>
          <p:cNvPr name="Group 22" id="22"/>
          <p:cNvGrpSpPr/>
          <p:nvPr/>
        </p:nvGrpSpPr>
        <p:grpSpPr>
          <a:xfrm rot="0">
            <a:off x="1130154" y="2349918"/>
            <a:ext cx="2157630" cy="1474045"/>
            <a:chOff x="0" y="0"/>
            <a:chExt cx="2876840" cy="1965393"/>
          </a:xfrm>
        </p:grpSpPr>
        <p:sp>
          <p:nvSpPr>
            <p:cNvPr name="Freeform 23" id="23"/>
            <p:cNvSpPr/>
            <p:nvPr/>
          </p:nvSpPr>
          <p:spPr>
            <a:xfrm flipH="false" flipV="false" rot="0">
              <a:off x="311593" y="419408"/>
              <a:ext cx="2253654" cy="1545985"/>
            </a:xfrm>
            <a:custGeom>
              <a:avLst/>
              <a:gdLst/>
              <a:ahLst/>
              <a:cxnLst/>
              <a:rect r="r" b="b" t="t" l="l"/>
              <a:pathLst>
                <a:path h="1545985" w="2253654">
                  <a:moveTo>
                    <a:pt x="0" y="0"/>
                  </a:moveTo>
                  <a:lnTo>
                    <a:pt x="2253654" y="0"/>
                  </a:lnTo>
                  <a:lnTo>
                    <a:pt x="2253654" y="1545985"/>
                  </a:lnTo>
                  <a:lnTo>
                    <a:pt x="0" y="1545985"/>
                  </a:lnTo>
                  <a:lnTo>
                    <a:pt x="0" y="0"/>
                  </a:lnTo>
                  <a:close/>
                </a:path>
              </a:pathLst>
            </a:custGeom>
            <a:blipFill>
              <a:blip r:embed="rId10"/>
              <a:stretch>
                <a:fillRect l="0" t="0" r="0" b="0"/>
              </a:stretch>
            </a:blipFill>
          </p:spPr>
        </p:sp>
        <p:sp>
          <p:nvSpPr>
            <p:cNvPr name="TextBox 24" id="24"/>
            <p:cNvSpPr txBox="true"/>
            <p:nvPr/>
          </p:nvSpPr>
          <p:spPr>
            <a:xfrm rot="0">
              <a:off x="0" y="-57150"/>
              <a:ext cx="2876840" cy="535219"/>
            </a:xfrm>
            <a:prstGeom prst="rect">
              <a:avLst/>
            </a:prstGeom>
          </p:spPr>
          <p:txBody>
            <a:bodyPr anchor="t" rtlCol="false" tIns="0" lIns="0" bIns="0" rIns="0">
              <a:spAutoFit/>
            </a:bodyPr>
            <a:lstStyle/>
            <a:p>
              <a:pPr algn="ctr" marL="0" indent="0" lvl="0">
                <a:lnSpc>
                  <a:spcPts val="3337"/>
                </a:lnSpc>
                <a:spcBef>
                  <a:spcPct val="0"/>
                </a:spcBef>
              </a:pPr>
              <a:r>
                <a:rPr lang="en-US" sz="2383">
                  <a:solidFill>
                    <a:srgbClr val="10D3F9"/>
                  </a:solidFill>
                  <a:latin typeface="Tomorrow"/>
                  <a:ea typeface="Tomorrow"/>
                  <a:cs typeface="Tomorrow"/>
                  <a:sym typeface="Tomorrow"/>
                </a:rPr>
                <a:t>Hình ảnh train</a:t>
              </a:r>
            </a:p>
          </p:txBody>
        </p:sp>
      </p:grpSp>
      <p:grpSp>
        <p:nvGrpSpPr>
          <p:cNvPr name="Group 25" id="25"/>
          <p:cNvGrpSpPr/>
          <p:nvPr/>
        </p:nvGrpSpPr>
        <p:grpSpPr>
          <a:xfrm rot="0">
            <a:off x="1130154" y="4896243"/>
            <a:ext cx="2157630" cy="1610211"/>
            <a:chOff x="0" y="0"/>
            <a:chExt cx="2876840" cy="2146948"/>
          </a:xfrm>
        </p:grpSpPr>
        <p:sp>
          <p:nvSpPr>
            <p:cNvPr name="Freeform 26" id="26"/>
            <p:cNvSpPr/>
            <p:nvPr/>
          </p:nvSpPr>
          <p:spPr>
            <a:xfrm flipH="false" flipV="false" rot="0">
              <a:off x="543480" y="0"/>
              <a:ext cx="1789880" cy="1630780"/>
            </a:xfrm>
            <a:custGeom>
              <a:avLst/>
              <a:gdLst/>
              <a:ahLst/>
              <a:cxnLst/>
              <a:rect r="r" b="b" t="t" l="l"/>
              <a:pathLst>
                <a:path h="1630780" w="1789880">
                  <a:moveTo>
                    <a:pt x="0" y="0"/>
                  </a:moveTo>
                  <a:lnTo>
                    <a:pt x="1789880" y="0"/>
                  </a:lnTo>
                  <a:lnTo>
                    <a:pt x="1789880" y="1630780"/>
                  </a:lnTo>
                  <a:lnTo>
                    <a:pt x="0" y="1630780"/>
                  </a:lnTo>
                  <a:lnTo>
                    <a:pt x="0" y="0"/>
                  </a:lnTo>
                  <a:close/>
                </a:path>
              </a:pathLst>
            </a:custGeom>
            <a:blipFill>
              <a:blip r:embed="rId11"/>
              <a:stretch>
                <a:fillRect l="0" t="0" r="0" b="0"/>
              </a:stretch>
            </a:blipFill>
          </p:spPr>
        </p:sp>
        <p:sp>
          <p:nvSpPr>
            <p:cNvPr name="TextBox 27" id="27"/>
            <p:cNvSpPr txBox="true"/>
            <p:nvPr/>
          </p:nvSpPr>
          <p:spPr>
            <a:xfrm rot="0">
              <a:off x="0" y="1611730"/>
              <a:ext cx="2876840" cy="535219"/>
            </a:xfrm>
            <a:prstGeom prst="rect">
              <a:avLst/>
            </a:prstGeom>
          </p:spPr>
          <p:txBody>
            <a:bodyPr anchor="t" rtlCol="false" tIns="0" lIns="0" bIns="0" rIns="0">
              <a:spAutoFit/>
            </a:bodyPr>
            <a:lstStyle/>
            <a:p>
              <a:pPr algn="ctr" marL="0" indent="0" lvl="0">
                <a:lnSpc>
                  <a:spcPts val="3337"/>
                </a:lnSpc>
                <a:spcBef>
                  <a:spcPct val="0"/>
                </a:spcBef>
              </a:pPr>
              <a:r>
                <a:rPr lang="en-US" sz="2383">
                  <a:solidFill>
                    <a:srgbClr val="10D3F9"/>
                  </a:solidFill>
                  <a:latin typeface="Tomorrow"/>
                  <a:ea typeface="Tomorrow"/>
                  <a:cs typeface="Tomorrow"/>
                  <a:sym typeface="Tomorrow"/>
                </a:rPr>
                <a:t>Nhãn hình ảnh</a:t>
              </a:r>
            </a:p>
          </p:txBody>
        </p:sp>
      </p:grpSp>
      <p:grpSp>
        <p:nvGrpSpPr>
          <p:cNvPr name="Group 28" id="28"/>
          <p:cNvGrpSpPr/>
          <p:nvPr/>
        </p:nvGrpSpPr>
        <p:grpSpPr>
          <a:xfrm rot="0">
            <a:off x="4269636" y="2140368"/>
            <a:ext cx="2157630" cy="1755416"/>
            <a:chOff x="0" y="0"/>
            <a:chExt cx="2876840" cy="2340555"/>
          </a:xfrm>
        </p:grpSpPr>
        <p:sp>
          <p:nvSpPr>
            <p:cNvPr name="Freeform 29" id="29"/>
            <p:cNvSpPr/>
            <p:nvPr/>
          </p:nvSpPr>
          <p:spPr>
            <a:xfrm flipH="false" flipV="false" rot="0">
              <a:off x="714478" y="865179"/>
              <a:ext cx="1447884" cy="1475375"/>
            </a:xfrm>
            <a:custGeom>
              <a:avLst/>
              <a:gdLst/>
              <a:ahLst/>
              <a:cxnLst/>
              <a:rect r="r" b="b" t="t" l="l"/>
              <a:pathLst>
                <a:path h="1475375" w="1447884">
                  <a:moveTo>
                    <a:pt x="0" y="0"/>
                  </a:moveTo>
                  <a:lnTo>
                    <a:pt x="1447884" y="0"/>
                  </a:lnTo>
                  <a:lnTo>
                    <a:pt x="1447884" y="1475376"/>
                  </a:lnTo>
                  <a:lnTo>
                    <a:pt x="0" y="1475376"/>
                  </a:lnTo>
                  <a:lnTo>
                    <a:pt x="0" y="0"/>
                  </a:lnTo>
                  <a:close/>
                </a:path>
              </a:pathLst>
            </a:custGeom>
            <a:blipFill>
              <a:blip r:embed="rId12"/>
              <a:stretch>
                <a:fillRect l="0" t="0" r="0" b="0"/>
              </a:stretch>
            </a:blipFill>
          </p:spPr>
        </p:sp>
        <p:sp>
          <p:nvSpPr>
            <p:cNvPr name="TextBox 30" id="30"/>
            <p:cNvSpPr txBox="true"/>
            <p:nvPr/>
          </p:nvSpPr>
          <p:spPr>
            <a:xfrm rot="0">
              <a:off x="0" y="66675"/>
              <a:ext cx="2876840" cy="748295"/>
            </a:xfrm>
            <a:prstGeom prst="rect">
              <a:avLst/>
            </a:prstGeom>
          </p:spPr>
          <p:txBody>
            <a:bodyPr anchor="t" rtlCol="false" tIns="0" lIns="0" bIns="0" rIns="0">
              <a:spAutoFit/>
            </a:bodyPr>
            <a:lstStyle/>
            <a:p>
              <a:pPr algn="ctr" marL="0" indent="0" lvl="0">
                <a:lnSpc>
                  <a:spcPts val="2097"/>
                </a:lnSpc>
              </a:pPr>
              <a:r>
                <a:rPr lang="en-US" sz="2383">
                  <a:solidFill>
                    <a:srgbClr val="10D3F9"/>
                  </a:solidFill>
                  <a:latin typeface="Tomorrow"/>
                  <a:ea typeface="Tomorrow"/>
                  <a:cs typeface="Tomorrow"/>
                  <a:sym typeface="Tomorrow"/>
                </a:rPr>
                <a:t>Huấn luyện mô hình</a:t>
              </a:r>
            </a:p>
          </p:txBody>
        </p:sp>
      </p:grpSp>
      <p:grpSp>
        <p:nvGrpSpPr>
          <p:cNvPr name="Group 31" id="31"/>
          <p:cNvGrpSpPr/>
          <p:nvPr/>
        </p:nvGrpSpPr>
        <p:grpSpPr>
          <a:xfrm rot="0">
            <a:off x="4834668" y="4265966"/>
            <a:ext cx="2212386" cy="1828054"/>
            <a:chOff x="0" y="0"/>
            <a:chExt cx="2949848" cy="2437406"/>
          </a:xfrm>
        </p:grpSpPr>
        <p:sp>
          <p:nvSpPr>
            <p:cNvPr name="Freeform 32" id="32"/>
            <p:cNvSpPr/>
            <p:nvPr/>
          </p:nvSpPr>
          <p:spPr>
            <a:xfrm flipH="false" flipV="false" rot="0">
              <a:off x="0" y="874114"/>
              <a:ext cx="1494826" cy="1563292"/>
            </a:xfrm>
            <a:custGeom>
              <a:avLst/>
              <a:gdLst/>
              <a:ahLst/>
              <a:cxnLst/>
              <a:rect r="r" b="b" t="t" l="l"/>
              <a:pathLst>
                <a:path h="1563292" w="1494826">
                  <a:moveTo>
                    <a:pt x="0" y="0"/>
                  </a:moveTo>
                  <a:lnTo>
                    <a:pt x="1494826" y="0"/>
                  </a:lnTo>
                  <a:lnTo>
                    <a:pt x="1494826" y="1563292"/>
                  </a:lnTo>
                  <a:lnTo>
                    <a:pt x="0" y="1563292"/>
                  </a:lnTo>
                  <a:lnTo>
                    <a:pt x="0" y="0"/>
                  </a:lnTo>
                  <a:close/>
                </a:path>
              </a:pathLst>
            </a:custGeom>
            <a:blipFill>
              <a:blip r:embed="rId13"/>
              <a:stretch>
                <a:fillRect l="0" t="0" r="0" b="0"/>
              </a:stretch>
            </a:blipFill>
          </p:spPr>
        </p:sp>
        <p:sp>
          <p:nvSpPr>
            <p:cNvPr name="TextBox 33" id="33"/>
            <p:cNvSpPr txBox="true"/>
            <p:nvPr/>
          </p:nvSpPr>
          <p:spPr>
            <a:xfrm rot="0">
              <a:off x="798632" y="66675"/>
              <a:ext cx="2151216" cy="748295"/>
            </a:xfrm>
            <a:prstGeom prst="rect">
              <a:avLst/>
            </a:prstGeom>
          </p:spPr>
          <p:txBody>
            <a:bodyPr anchor="t" rtlCol="false" tIns="0" lIns="0" bIns="0" rIns="0">
              <a:spAutoFit/>
            </a:bodyPr>
            <a:lstStyle/>
            <a:p>
              <a:pPr algn="ctr" marL="0" indent="0" lvl="0">
                <a:lnSpc>
                  <a:spcPts val="2097"/>
                </a:lnSpc>
              </a:pPr>
              <a:r>
                <a:rPr lang="en-US" sz="2383">
                  <a:solidFill>
                    <a:srgbClr val="10D3F9"/>
                  </a:solidFill>
                  <a:latin typeface="Tomorrow"/>
                  <a:ea typeface="Tomorrow"/>
                  <a:cs typeface="Tomorrow"/>
                  <a:sym typeface="Tomorrow"/>
                </a:rPr>
                <a:t>Tiền xử lý dữ liệu</a:t>
              </a:r>
            </a:p>
          </p:txBody>
        </p:sp>
      </p:grpSp>
      <p:grpSp>
        <p:nvGrpSpPr>
          <p:cNvPr name="Group 34" id="34"/>
          <p:cNvGrpSpPr/>
          <p:nvPr/>
        </p:nvGrpSpPr>
        <p:grpSpPr>
          <a:xfrm rot="0">
            <a:off x="4006519" y="7103427"/>
            <a:ext cx="2777418" cy="1434876"/>
            <a:chOff x="0" y="0"/>
            <a:chExt cx="3703224" cy="1913169"/>
          </a:xfrm>
        </p:grpSpPr>
        <p:sp>
          <p:nvSpPr>
            <p:cNvPr name="Freeform 35" id="35"/>
            <p:cNvSpPr/>
            <p:nvPr/>
          </p:nvSpPr>
          <p:spPr>
            <a:xfrm flipH="false" flipV="false" rot="0">
              <a:off x="724785" y="0"/>
              <a:ext cx="2253654" cy="1545985"/>
            </a:xfrm>
            <a:custGeom>
              <a:avLst/>
              <a:gdLst/>
              <a:ahLst/>
              <a:cxnLst/>
              <a:rect r="r" b="b" t="t" l="l"/>
              <a:pathLst>
                <a:path h="1545985" w="2253654">
                  <a:moveTo>
                    <a:pt x="0" y="0"/>
                  </a:moveTo>
                  <a:lnTo>
                    <a:pt x="2253654" y="0"/>
                  </a:lnTo>
                  <a:lnTo>
                    <a:pt x="2253654" y="1545985"/>
                  </a:lnTo>
                  <a:lnTo>
                    <a:pt x="0" y="1545985"/>
                  </a:lnTo>
                  <a:lnTo>
                    <a:pt x="0" y="0"/>
                  </a:lnTo>
                  <a:close/>
                </a:path>
              </a:pathLst>
            </a:custGeom>
            <a:blipFill>
              <a:blip r:embed="rId10"/>
              <a:stretch>
                <a:fillRect l="0" t="0" r="0" b="0"/>
              </a:stretch>
            </a:blipFill>
          </p:spPr>
        </p:sp>
        <p:sp>
          <p:nvSpPr>
            <p:cNvPr name="TextBox 36" id="36"/>
            <p:cNvSpPr txBox="true"/>
            <p:nvPr/>
          </p:nvSpPr>
          <p:spPr>
            <a:xfrm rot="0">
              <a:off x="0" y="1377950"/>
              <a:ext cx="3703224" cy="535219"/>
            </a:xfrm>
            <a:prstGeom prst="rect">
              <a:avLst/>
            </a:prstGeom>
          </p:spPr>
          <p:txBody>
            <a:bodyPr anchor="t" rtlCol="false" tIns="0" lIns="0" bIns="0" rIns="0">
              <a:spAutoFit/>
            </a:bodyPr>
            <a:lstStyle/>
            <a:p>
              <a:pPr algn="ctr" marL="0" indent="0" lvl="0">
                <a:lnSpc>
                  <a:spcPts val="3337"/>
                </a:lnSpc>
                <a:spcBef>
                  <a:spcPct val="0"/>
                </a:spcBef>
              </a:pPr>
              <a:r>
                <a:rPr lang="en-US" sz="2383">
                  <a:solidFill>
                    <a:srgbClr val="10D3F9"/>
                  </a:solidFill>
                  <a:latin typeface="Tomorrow"/>
                  <a:ea typeface="Tomorrow"/>
                  <a:cs typeface="Tomorrow"/>
                  <a:sym typeface="Tomorrow"/>
                </a:rPr>
                <a:t>Hình ảnh xác thực</a:t>
              </a:r>
            </a:p>
          </p:txBody>
        </p:sp>
      </p:grpSp>
      <p:grpSp>
        <p:nvGrpSpPr>
          <p:cNvPr name="Group 37" id="37"/>
          <p:cNvGrpSpPr/>
          <p:nvPr/>
        </p:nvGrpSpPr>
        <p:grpSpPr>
          <a:xfrm rot="0">
            <a:off x="7166813" y="4990350"/>
            <a:ext cx="2470968" cy="1778700"/>
            <a:chOff x="0" y="0"/>
            <a:chExt cx="3294624" cy="2371600"/>
          </a:xfrm>
        </p:grpSpPr>
        <p:sp>
          <p:nvSpPr>
            <p:cNvPr name="Freeform 38" id="38"/>
            <p:cNvSpPr/>
            <p:nvPr/>
          </p:nvSpPr>
          <p:spPr>
            <a:xfrm flipH="false" flipV="false" rot="0">
              <a:off x="1026558" y="0"/>
              <a:ext cx="1402991" cy="1429630"/>
            </a:xfrm>
            <a:custGeom>
              <a:avLst/>
              <a:gdLst/>
              <a:ahLst/>
              <a:cxnLst/>
              <a:rect r="r" b="b" t="t" l="l"/>
              <a:pathLst>
                <a:path h="1429630" w="1402991">
                  <a:moveTo>
                    <a:pt x="0" y="0"/>
                  </a:moveTo>
                  <a:lnTo>
                    <a:pt x="1402991" y="0"/>
                  </a:lnTo>
                  <a:lnTo>
                    <a:pt x="1402991" y="1429630"/>
                  </a:lnTo>
                  <a:lnTo>
                    <a:pt x="0" y="1429630"/>
                  </a:lnTo>
                  <a:lnTo>
                    <a:pt x="0" y="0"/>
                  </a:lnTo>
                  <a:close/>
                </a:path>
              </a:pathLst>
            </a:custGeom>
            <a:blipFill>
              <a:blip r:embed="rId12"/>
              <a:stretch>
                <a:fillRect l="0" t="0" r="0" b="0"/>
              </a:stretch>
            </a:blipFill>
          </p:spPr>
        </p:sp>
        <p:sp>
          <p:nvSpPr>
            <p:cNvPr name="TextBox 39" id="39"/>
            <p:cNvSpPr txBox="true"/>
            <p:nvPr/>
          </p:nvSpPr>
          <p:spPr>
            <a:xfrm rot="0">
              <a:off x="0" y="1623305"/>
              <a:ext cx="3294624" cy="748295"/>
            </a:xfrm>
            <a:prstGeom prst="rect">
              <a:avLst/>
            </a:prstGeom>
          </p:spPr>
          <p:txBody>
            <a:bodyPr anchor="t" rtlCol="false" tIns="0" lIns="0" bIns="0" rIns="0">
              <a:spAutoFit/>
            </a:bodyPr>
            <a:lstStyle/>
            <a:p>
              <a:pPr algn="ctr" marL="0" indent="0" lvl="0">
                <a:lnSpc>
                  <a:spcPts val="2097"/>
                </a:lnSpc>
              </a:pPr>
              <a:r>
                <a:rPr lang="en-US" sz="2383">
                  <a:solidFill>
                    <a:srgbClr val="10D3F9"/>
                  </a:solidFill>
                  <a:latin typeface="Tomorrow"/>
                  <a:ea typeface="Tomorrow"/>
                  <a:cs typeface="Tomorrow"/>
                  <a:sym typeface="Tomorrow"/>
                </a:rPr>
                <a:t> Thực hiện phát hiện đối tượng</a:t>
              </a:r>
            </a:p>
          </p:txBody>
        </p:sp>
      </p:grpSp>
      <p:grpSp>
        <p:nvGrpSpPr>
          <p:cNvPr name="Group 40" id="40"/>
          <p:cNvGrpSpPr/>
          <p:nvPr/>
        </p:nvGrpSpPr>
        <p:grpSpPr>
          <a:xfrm rot="0">
            <a:off x="7580062" y="2127834"/>
            <a:ext cx="1563938" cy="1818141"/>
            <a:chOff x="0" y="0"/>
            <a:chExt cx="2085250" cy="2424188"/>
          </a:xfrm>
        </p:grpSpPr>
        <p:sp>
          <p:nvSpPr>
            <p:cNvPr name="Freeform 41" id="41"/>
            <p:cNvSpPr/>
            <p:nvPr/>
          </p:nvSpPr>
          <p:spPr>
            <a:xfrm flipH="false" flipV="false" rot="0">
              <a:off x="291704" y="814970"/>
              <a:ext cx="1609217" cy="1609217"/>
            </a:xfrm>
            <a:custGeom>
              <a:avLst/>
              <a:gdLst/>
              <a:ahLst/>
              <a:cxnLst/>
              <a:rect r="r" b="b" t="t" l="l"/>
              <a:pathLst>
                <a:path h="1609217" w="1609217">
                  <a:moveTo>
                    <a:pt x="0" y="0"/>
                  </a:moveTo>
                  <a:lnTo>
                    <a:pt x="1609217" y="0"/>
                  </a:lnTo>
                  <a:lnTo>
                    <a:pt x="1609217" y="1609218"/>
                  </a:lnTo>
                  <a:lnTo>
                    <a:pt x="0" y="1609218"/>
                  </a:lnTo>
                  <a:lnTo>
                    <a:pt x="0" y="0"/>
                  </a:lnTo>
                  <a:close/>
                </a:path>
              </a:pathLst>
            </a:custGeom>
            <a:blipFill>
              <a:blip r:embed="rId14"/>
              <a:stretch>
                <a:fillRect l="0" t="0" r="0" b="0"/>
              </a:stretch>
            </a:blipFill>
          </p:spPr>
        </p:sp>
        <p:sp>
          <p:nvSpPr>
            <p:cNvPr name="TextBox 42" id="42"/>
            <p:cNvSpPr txBox="true"/>
            <p:nvPr/>
          </p:nvSpPr>
          <p:spPr>
            <a:xfrm rot="0">
              <a:off x="0" y="66675"/>
              <a:ext cx="2085250" cy="748295"/>
            </a:xfrm>
            <a:prstGeom prst="rect">
              <a:avLst/>
            </a:prstGeom>
          </p:spPr>
          <p:txBody>
            <a:bodyPr anchor="t" rtlCol="false" tIns="0" lIns="0" bIns="0" rIns="0">
              <a:spAutoFit/>
            </a:bodyPr>
            <a:lstStyle/>
            <a:p>
              <a:pPr algn="ctr" marL="0" indent="0" lvl="0">
                <a:lnSpc>
                  <a:spcPts val="2097"/>
                </a:lnSpc>
              </a:pPr>
              <a:r>
                <a:rPr lang="en-US" sz="2383">
                  <a:solidFill>
                    <a:srgbClr val="10D3F9"/>
                  </a:solidFill>
                  <a:latin typeface="Tomorrow"/>
                  <a:ea typeface="Tomorrow"/>
                  <a:cs typeface="Tomorrow"/>
                  <a:sym typeface="Tomorrow"/>
                </a:rPr>
                <a:t>Lưu trữ mô hình</a:t>
              </a:r>
            </a:p>
          </p:txBody>
        </p:sp>
      </p:grpSp>
      <p:grpSp>
        <p:nvGrpSpPr>
          <p:cNvPr name="Group 43" id="43"/>
          <p:cNvGrpSpPr/>
          <p:nvPr/>
        </p:nvGrpSpPr>
        <p:grpSpPr>
          <a:xfrm rot="0">
            <a:off x="9186176" y="4542191"/>
            <a:ext cx="2734831" cy="1500093"/>
            <a:chOff x="0" y="0"/>
            <a:chExt cx="3646442" cy="2000124"/>
          </a:xfrm>
        </p:grpSpPr>
        <p:sp>
          <p:nvSpPr>
            <p:cNvPr name="Freeform 44" id="44"/>
            <p:cNvSpPr/>
            <p:nvPr/>
          </p:nvSpPr>
          <p:spPr>
            <a:xfrm flipH="false" flipV="false" rot="0">
              <a:off x="1054322" y="574796"/>
              <a:ext cx="1425329" cy="1425329"/>
            </a:xfrm>
            <a:custGeom>
              <a:avLst/>
              <a:gdLst/>
              <a:ahLst/>
              <a:cxnLst/>
              <a:rect r="r" b="b" t="t" l="l"/>
              <a:pathLst>
                <a:path h="1425329" w="1425329">
                  <a:moveTo>
                    <a:pt x="0" y="0"/>
                  </a:moveTo>
                  <a:lnTo>
                    <a:pt x="1425329" y="0"/>
                  </a:lnTo>
                  <a:lnTo>
                    <a:pt x="1425329" y="1425328"/>
                  </a:lnTo>
                  <a:lnTo>
                    <a:pt x="0" y="1425328"/>
                  </a:lnTo>
                  <a:lnTo>
                    <a:pt x="0" y="0"/>
                  </a:lnTo>
                  <a:close/>
                </a:path>
              </a:pathLst>
            </a:custGeom>
            <a:blipFill>
              <a:blip r:embed="rId15"/>
              <a:stretch>
                <a:fillRect l="0" t="0" r="0" b="0"/>
              </a:stretch>
            </a:blipFill>
          </p:spPr>
        </p:sp>
        <p:sp>
          <p:nvSpPr>
            <p:cNvPr name="TextBox 45" id="45"/>
            <p:cNvSpPr txBox="true"/>
            <p:nvPr/>
          </p:nvSpPr>
          <p:spPr>
            <a:xfrm rot="0">
              <a:off x="0" y="66675"/>
              <a:ext cx="3646442" cy="405395"/>
            </a:xfrm>
            <a:prstGeom prst="rect">
              <a:avLst/>
            </a:prstGeom>
          </p:spPr>
          <p:txBody>
            <a:bodyPr anchor="t" rtlCol="false" tIns="0" lIns="0" bIns="0" rIns="0">
              <a:spAutoFit/>
            </a:bodyPr>
            <a:lstStyle/>
            <a:p>
              <a:pPr algn="ctr" marL="0" indent="0" lvl="0">
                <a:lnSpc>
                  <a:spcPts val="2097"/>
                </a:lnSpc>
              </a:pPr>
              <a:r>
                <a:rPr lang="en-US" sz="2383">
                  <a:solidFill>
                    <a:srgbClr val="10D3F9"/>
                  </a:solidFill>
                  <a:latin typeface="Tomorrow"/>
                  <a:ea typeface="Tomorrow"/>
                  <a:cs typeface="Tomorrow"/>
                  <a:sym typeface="Tomorrow"/>
                </a:rPr>
                <a:t>Trích xuất văn bản</a:t>
              </a:r>
            </a:p>
          </p:txBody>
        </p:sp>
      </p:grpSp>
      <p:grpSp>
        <p:nvGrpSpPr>
          <p:cNvPr name="Group 46" id="46"/>
          <p:cNvGrpSpPr/>
          <p:nvPr/>
        </p:nvGrpSpPr>
        <p:grpSpPr>
          <a:xfrm rot="0">
            <a:off x="12249461" y="4794648"/>
            <a:ext cx="1235484" cy="1426275"/>
            <a:chOff x="0" y="0"/>
            <a:chExt cx="1647312" cy="1901700"/>
          </a:xfrm>
        </p:grpSpPr>
        <p:sp>
          <p:nvSpPr>
            <p:cNvPr name="Freeform 47" id="47"/>
            <p:cNvSpPr/>
            <p:nvPr/>
          </p:nvSpPr>
          <p:spPr>
            <a:xfrm flipH="false" flipV="false" rot="0">
              <a:off x="93073" y="0"/>
              <a:ext cx="1461166" cy="1429630"/>
            </a:xfrm>
            <a:custGeom>
              <a:avLst/>
              <a:gdLst/>
              <a:ahLst/>
              <a:cxnLst/>
              <a:rect r="r" b="b" t="t" l="l"/>
              <a:pathLst>
                <a:path h="1429630" w="1461166">
                  <a:moveTo>
                    <a:pt x="0" y="0"/>
                  </a:moveTo>
                  <a:lnTo>
                    <a:pt x="1461166" y="0"/>
                  </a:lnTo>
                  <a:lnTo>
                    <a:pt x="1461166" y="1429630"/>
                  </a:lnTo>
                  <a:lnTo>
                    <a:pt x="0" y="1429630"/>
                  </a:lnTo>
                  <a:lnTo>
                    <a:pt x="0" y="0"/>
                  </a:lnTo>
                  <a:close/>
                </a:path>
              </a:pathLst>
            </a:custGeom>
            <a:blipFill>
              <a:blip r:embed="rId16"/>
              <a:stretch>
                <a:fillRect l="0" t="0" r="0" b="0"/>
              </a:stretch>
            </a:blipFill>
          </p:spPr>
        </p:sp>
        <p:sp>
          <p:nvSpPr>
            <p:cNvPr name="TextBox 48" id="48"/>
            <p:cNvSpPr txBox="true"/>
            <p:nvPr/>
          </p:nvSpPr>
          <p:spPr>
            <a:xfrm rot="0">
              <a:off x="0" y="1496305"/>
              <a:ext cx="1647312" cy="405395"/>
            </a:xfrm>
            <a:prstGeom prst="rect">
              <a:avLst/>
            </a:prstGeom>
          </p:spPr>
          <p:txBody>
            <a:bodyPr anchor="t" rtlCol="false" tIns="0" lIns="0" bIns="0" rIns="0">
              <a:spAutoFit/>
            </a:bodyPr>
            <a:lstStyle/>
            <a:p>
              <a:pPr algn="ctr" marL="0" indent="0" lvl="0">
                <a:lnSpc>
                  <a:spcPts val="2097"/>
                </a:lnSpc>
              </a:pPr>
              <a:r>
                <a:rPr lang="en-US" sz="2383">
                  <a:solidFill>
                    <a:srgbClr val="10D3F9"/>
                  </a:solidFill>
                  <a:latin typeface="Tomorrow"/>
                  <a:ea typeface="Tomorrow"/>
                  <a:cs typeface="Tomorrow"/>
                  <a:sym typeface="Tomorrow"/>
                </a:rPr>
                <a:t> Pipeline</a:t>
              </a:r>
            </a:p>
          </p:txBody>
        </p:sp>
      </p:grpSp>
      <p:grpSp>
        <p:nvGrpSpPr>
          <p:cNvPr name="Group 49" id="49"/>
          <p:cNvGrpSpPr/>
          <p:nvPr/>
        </p:nvGrpSpPr>
        <p:grpSpPr>
          <a:xfrm rot="0">
            <a:off x="12085234" y="2088280"/>
            <a:ext cx="1563938" cy="1735683"/>
            <a:chOff x="0" y="0"/>
            <a:chExt cx="2085250" cy="2314245"/>
          </a:xfrm>
        </p:grpSpPr>
        <p:sp>
          <p:nvSpPr>
            <p:cNvPr name="Freeform 50" id="50"/>
            <p:cNvSpPr/>
            <p:nvPr/>
          </p:nvSpPr>
          <p:spPr>
            <a:xfrm flipH="false" flipV="false" rot="0">
              <a:off x="273934" y="814970"/>
              <a:ext cx="1499274" cy="1499274"/>
            </a:xfrm>
            <a:custGeom>
              <a:avLst/>
              <a:gdLst/>
              <a:ahLst/>
              <a:cxnLst/>
              <a:rect r="r" b="b" t="t" l="l"/>
              <a:pathLst>
                <a:path h="1499274" w="1499274">
                  <a:moveTo>
                    <a:pt x="0" y="0"/>
                  </a:moveTo>
                  <a:lnTo>
                    <a:pt x="1499274" y="0"/>
                  </a:lnTo>
                  <a:lnTo>
                    <a:pt x="1499274" y="1499275"/>
                  </a:lnTo>
                  <a:lnTo>
                    <a:pt x="0" y="1499275"/>
                  </a:lnTo>
                  <a:lnTo>
                    <a:pt x="0" y="0"/>
                  </a:lnTo>
                  <a:close/>
                </a:path>
              </a:pathLst>
            </a:custGeom>
            <a:blipFill>
              <a:blip r:embed="rId14"/>
              <a:stretch>
                <a:fillRect l="0" t="0" r="0" b="0"/>
              </a:stretch>
            </a:blipFill>
          </p:spPr>
        </p:sp>
        <p:sp>
          <p:nvSpPr>
            <p:cNvPr name="TextBox 51" id="51"/>
            <p:cNvSpPr txBox="true"/>
            <p:nvPr/>
          </p:nvSpPr>
          <p:spPr>
            <a:xfrm rot="0">
              <a:off x="0" y="66675"/>
              <a:ext cx="2085250" cy="748295"/>
            </a:xfrm>
            <a:prstGeom prst="rect">
              <a:avLst/>
            </a:prstGeom>
          </p:spPr>
          <p:txBody>
            <a:bodyPr anchor="t" rtlCol="false" tIns="0" lIns="0" bIns="0" rIns="0">
              <a:spAutoFit/>
            </a:bodyPr>
            <a:lstStyle/>
            <a:p>
              <a:pPr algn="ctr" marL="0" indent="0" lvl="0">
                <a:lnSpc>
                  <a:spcPts val="2097"/>
                </a:lnSpc>
              </a:pPr>
              <a:r>
                <a:rPr lang="en-US" sz="2383">
                  <a:solidFill>
                    <a:srgbClr val="10D3F9"/>
                  </a:solidFill>
                  <a:latin typeface="Tomorrow"/>
                  <a:ea typeface="Tomorrow"/>
                  <a:cs typeface="Tomorrow"/>
                  <a:sym typeface="Tomorrow"/>
                </a:rPr>
                <a:t>Lưu trữ mô hình</a:t>
              </a:r>
            </a:p>
          </p:txBody>
        </p:sp>
      </p:grpSp>
      <p:grpSp>
        <p:nvGrpSpPr>
          <p:cNvPr name="Group 52" id="52"/>
          <p:cNvGrpSpPr/>
          <p:nvPr/>
        </p:nvGrpSpPr>
        <p:grpSpPr>
          <a:xfrm rot="0">
            <a:off x="14045869" y="4804479"/>
            <a:ext cx="2826361" cy="2298948"/>
            <a:chOff x="0" y="0"/>
            <a:chExt cx="3768482" cy="3065264"/>
          </a:xfrm>
        </p:grpSpPr>
        <p:sp>
          <p:nvSpPr>
            <p:cNvPr name="Freeform 53" id="53"/>
            <p:cNvSpPr/>
            <p:nvPr/>
          </p:nvSpPr>
          <p:spPr>
            <a:xfrm flipH="false" flipV="false" rot="0">
              <a:off x="0" y="0"/>
              <a:ext cx="3768482" cy="2117408"/>
            </a:xfrm>
            <a:custGeom>
              <a:avLst/>
              <a:gdLst/>
              <a:ahLst/>
              <a:cxnLst/>
              <a:rect r="r" b="b" t="t" l="l"/>
              <a:pathLst>
                <a:path h="2117408" w="3768482">
                  <a:moveTo>
                    <a:pt x="0" y="0"/>
                  </a:moveTo>
                  <a:lnTo>
                    <a:pt x="3768482" y="0"/>
                  </a:lnTo>
                  <a:lnTo>
                    <a:pt x="3768482" y="2117408"/>
                  </a:lnTo>
                  <a:lnTo>
                    <a:pt x="0" y="2117408"/>
                  </a:lnTo>
                  <a:lnTo>
                    <a:pt x="0" y="0"/>
                  </a:lnTo>
                  <a:close/>
                </a:path>
              </a:pathLst>
            </a:custGeom>
            <a:blipFill>
              <a:blip r:embed="rId17"/>
              <a:stretch>
                <a:fillRect l="0" t="0" r="0" b="0"/>
              </a:stretch>
            </a:blipFill>
          </p:spPr>
        </p:sp>
        <p:sp>
          <p:nvSpPr>
            <p:cNvPr name="TextBox 54" id="54"/>
            <p:cNvSpPr txBox="true"/>
            <p:nvPr/>
          </p:nvSpPr>
          <p:spPr>
            <a:xfrm rot="0">
              <a:off x="423832" y="2316969"/>
              <a:ext cx="2920817" cy="748295"/>
            </a:xfrm>
            <a:prstGeom prst="rect">
              <a:avLst/>
            </a:prstGeom>
          </p:spPr>
          <p:txBody>
            <a:bodyPr anchor="t" rtlCol="false" tIns="0" lIns="0" bIns="0" rIns="0">
              <a:spAutoFit/>
            </a:bodyPr>
            <a:lstStyle/>
            <a:p>
              <a:pPr algn="ctr" marL="0" indent="0" lvl="0">
                <a:lnSpc>
                  <a:spcPts val="2097"/>
                </a:lnSpc>
              </a:pPr>
              <a:r>
                <a:rPr lang="en-US" sz="2383">
                  <a:solidFill>
                    <a:srgbClr val="10D3F9"/>
                  </a:solidFill>
                  <a:latin typeface="Tomorrow"/>
                  <a:ea typeface="Tomorrow"/>
                  <a:cs typeface="Tomorrow"/>
                  <a:sym typeface="Tomorrow"/>
                </a:rPr>
                <a:t>Tạo RESTAPI trong Flask</a:t>
              </a:r>
            </a:p>
          </p:txBody>
        </p:sp>
      </p:grpSp>
    </p:spTree>
  </p:cSld>
  <p:clrMapOvr>
    <a:masterClrMapping/>
  </p:clrMapOvr>
  <p:transition spd="slow">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CHUẨN BỊ TẬP DỮ LIỆU TRAIN</a:t>
            </a:r>
          </a:p>
        </p:txBody>
      </p:sp>
    </p:spTree>
  </p:cSld>
  <p:clrMapOvr>
    <a:masterClrMapping/>
  </p:clrMapOvr>
  <p:transition spd="slow">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1259158" y="4170714"/>
            <a:ext cx="7081031" cy="4274852"/>
          </a:xfrm>
          <a:custGeom>
            <a:avLst/>
            <a:gdLst/>
            <a:ahLst/>
            <a:cxnLst/>
            <a:rect r="r" b="b" t="t" l="l"/>
            <a:pathLst>
              <a:path h="4274852" w="7081031">
                <a:moveTo>
                  <a:pt x="0" y="0"/>
                </a:moveTo>
                <a:lnTo>
                  <a:pt x="7081031" y="0"/>
                </a:lnTo>
                <a:lnTo>
                  <a:pt x="7081031" y="4274852"/>
                </a:lnTo>
                <a:lnTo>
                  <a:pt x="0" y="4274852"/>
                </a:lnTo>
                <a:lnTo>
                  <a:pt x="0" y="0"/>
                </a:lnTo>
                <a:close/>
              </a:path>
            </a:pathLst>
          </a:custGeom>
          <a:blipFill>
            <a:blip r:embed="rId7"/>
            <a:stretch>
              <a:fillRect l="0" t="0" r="-26692" b="0"/>
            </a:stretch>
          </a:blipFill>
          <a:ln w="38100" cap="sq">
            <a:solidFill>
              <a:srgbClr val="000000"/>
            </a:solidFill>
            <a:prstDash val="solid"/>
            <a:miter/>
          </a:ln>
        </p:spPr>
      </p:sp>
      <p:sp>
        <p:nvSpPr>
          <p:cNvPr name="Freeform 8" id="8"/>
          <p:cNvSpPr/>
          <p:nvPr/>
        </p:nvSpPr>
        <p:spPr>
          <a:xfrm flipH="false" flipV="false" rot="0">
            <a:off x="10118561" y="4170714"/>
            <a:ext cx="6940298" cy="4274852"/>
          </a:xfrm>
          <a:custGeom>
            <a:avLst/>
            <a:gdLst/>
            <a:ahLst/>
            <a:cxnLst/>
            <a:rect r="r" b="b" t="t" l="l"/>
            <a:pathLst>
              <a:path h="4274852" w="6940298">
                <a:moveTo>
                  <a:pt x="0" y="0"/>
                </a:moveTo>
                <a:lnTo>
                  <a:pt x="6940298" y="0"/>
                </a:lnTo>
                <a:lnTo>
                  <a:pt x="6940298" y="4274852"/>
                </a:lnTo>
                <a:lnTo>
                  <a:pt x="0" y="4274852"/>
                </a:lnTo>
                <a:lnTo>
                  <a:pt x="0" y="0"/>
                </a:lnTo>
                <a:close/>
              </a:path>
            </a:pathLst>
          </a:custGeom>
          <a:blipFill>
            <a:blip r:embed="rId8"/>
            <a:stretch>
              <a:fillRect l="-335" t="0" r="-25852" b="0"/>
            </a:stretch>
          </a:blipFill>
          <a:ln w="38100" cap="sq">
            <a:solidFill>
              <a:srgbClr val="000000"/>
            </a:solidFill>
            <a:prstDash val="solid"/>
            <a:miter/>
          </a:ln>
        </p:spPr>
      </p:sp>
      <p:sp>
        <p:nvSpPr>
          <p:cNvPr name="TextBox 9" id="9"/>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388774" y="1313461"/>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name="TextBox 11" id="11"/>
          <p:cNvSpPr txBox="true"/>
          <p:nvPr/>
        </p:nvSpPr>
        <p:spPr>
          <a:xfrm rot="0">
            <a:off x="5661835" y="8817041"/>
            <a:ext cx="6964330" cy="531272"/>
          </a:xfrm>
          <a:prstGeom prst="rect">
            <a:avLst/>
          </a:prstGeom>
        </p:spPr>
        <p:txBody>
          <a:bodyPr anchor="t" rtlCol="false" tIns="0" lIns="0" bIns="0" rIns="0">
            <a:spAutoFit/>
          </a:bodyPr>
          <a:lstStyle/>
          <a:p>
            <a:pPr algn="ctr" marL="0" indent="0" lvl="0">
              <a:lnSpc>
                <a:spcPts val="4317"/>
              </a:lnSpc>
              <a:spcBef>
                <a:spcPct val="0"/>
              </a:spcBef>
            </a:pPr>
            <a:r>
              <a:rPr lang="en-US" sz="3083">
                <a:solidFill>
                  <a:srgbClr val="FFFFFF"/>
                </a:solidFill>
                <a:latin typeface="Tomorrow"/>
                <a:ea typeface="Tomorrow"/>
                <a:cs typeface="Tomorrow"/>
                <a:sym typeface="Tomorrow"/>
              </a:rPr>
              <a:t>DỮ LIỆU CHƯA GÁN NHÃN</a:t>
            </a:r>
          </a:p>
        </p:txBody>
      </p:sp>
      <p:sp>
        <p:nvSpPr>
          <p:cNvPr name="TextBox 12" id="12"/>
          <p:cNvSpPr txBox="true"/>
          <p:nvPr/>
        </p:nvSpPr>
        <p:spPr>
          <a:xfrm rot="0">
            <a:off x="342316" y="2278950"/>
            <a:ext cx="368546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THU THẬP DỮ LIỆU</a:t>
            </a:r>
          </a:p>
        </p:txBody>
      </p:sp>
      <p:sp>
        <p:nvSpPr>
          <p:cNvPr name="TextBox 13" id="13"/>
          <p:cNvSpPr txBox="true"/>
          <p:nvPr/>
        </p:nvSpPr>
        <p:spPr>
          <a:xfrm rot="0">
            <a:off x="540154" y="3108673"/>
            <a:ext cx="17425166"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Dữ liệu được thu thập từ nhiều nguồn</a:t>
            </a:r>
          </a:p>
        </p:txBody>
      </p:sp>
    </p:spTree>
  </p:cSld>
  <p:clrMapOvr>
    <a:masterClrMapping/>
  </p:clrMapOvr>
  <p:transition spd="slow">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TextBox 7" id="7"/>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388774" y="1313461"/>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name="TextBox 9" id="9"/>
          <p:cNvSpPr txBox="true"/>
          <p:nvPr/>
        </p:nvSpPr>
        <p:spPr>
          <a:xfrm rot="0">
            <a:off x="5661835" y="8817041"/>
            <a:ext cx="6964330" cy="531272"/>
          </a:xfrm>
          <a:prstGeom prst="rect">
            <a:avLst/>
          </a:prstGeom>
        </p:spPr>
        <p:txBody>
          <a:bodyPr anchor="t" rtlCol="false" tIns="0" lIns="0" bIns="0" rIns="0">
            <a:spAutoFit/>
          </a:bodyPr>
          <a:lstStyle/>
          <a:p>
            <a:pPr algn="ctr" marL="0" indent="0" lvl="0">
              <a:lnSpc>
                <a:spcPts val="4317"/>
              </a:lnSpc>
              <a:spcBef>
                <a:spcPct val="0"/>
              </a:spcBef>
            </a:pPr>
            <a:r>
              <a:rPr lang="en-US" sz="3083">
                <a:solidFill>
                  <a:srgbClr val="FFFFFF"/>
                </a:solidFill>
                <a:latin typeface="Tomorrow"/>
                <a:ea typeface="Tomorrow"/>
                <a:cs typeface="Tomorrow"/>
                <a:sym typeface="Tomorrow"/>
              </a:rPr>
              <a:t>DỮ LIỆU ĐÃ GÁN NHÃN</a:t>
            </a:r>
          </a:p>
        </p:txBody>
      </p:sp>
      <p:sp>
        <p:nvSpPr>
          <p:cNvPr name="TextBox 10" id="10"/>
          <p:cNvSpPr txBox="true"/>
          <p:nvPr/>
        </p:nvSpPr>
        <p:spPr>
          <a:xfrm rot="0">
            <a:off x="342316" y="2278950"/>
            <a:ext cx="368546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THU THẬP DỮ LIỆU</a:t>
            </a:r>
          </a:p>
        </p:txBody>
      </p:sp>
      <p:sp>
        <p:nvSpPr>
          <p:cNvPr name="TextBox 11" id="11"/>
          <p:cNvSpPr txBox="true"/>
          <p:nvPr/>
        </p:nvSpPr>
        <p:spPr>
          <a:xfrm rot="0">
            <a:off x="540154" y="3108673"/>
            <a:ext cx="17425166"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Dữ liệu được thu thập từ nhiều nguồn</a:t>
            </a:r>
          </a:p>
        </p:txBody>
      </p:sp>
      <p:sp>
        <p:nvSpPr>
          <p:cNvPr name="Freeform 12" id="12"/>
          <p:cNvSpPr/>
          <p:nvPr/>
        </p:nvSpPr>
        <p:spPr>
          <a:xfrm flipH="false" flipV="false" rot="0">
            <a:off x="5094085" y="4019190"/>
            <a:ext cx="8099830" cy="4485281"/>
          </a:xfrm>
          <a:custGeom>
            <a:avLst/>
            <a:gdLst/>
            <a:ahLst/>
            <a:cxnLst/>
            <a:rect r="r" b="b" t="t" l="l"/>
            <a:pathLst>
              <a:path h="4485281" w="8099830">
                <a:moveTo>
                  <a:pt x="0" y="0"/>
                </a:moveTo>
                <a:lnTo>
                  <a:pt x="8099830" y="0"/>
                </a:lnTo>
                <a:lnTo>
                  <a:pt x="8099830" y="4485281"/>
                </a:lnTo>
                <a:lnTo>
                  <a:pt x="0" y="4485281"/>
                </a:lnTo>
                <a:lnTo>
                  <a:pt x="0" y="0"/>
                </a:lnTo>
                <a:close/>
              </a:path>
            </a:pathLst>
          </a:custGeom>
          <a:blipFill>
            <a:blip r:embed="rId7"/>
            <a:stretch>
              <a:fillRect l="0" t="0" r="0" b="0"/>
            </a:stretch>
          </a:blipFill>
        </p:spPr>
      </p:sp>
    </p:spTree>
  </p:cSld>
  <p:clrMapOvr>
    <a:masterClrMapping/>
  </p:clrMapOvr>
  <p:transition spd="slow">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2629204" y="-2778802"/>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2441680" y="1028700"/>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981481" y="2510820"/>
            <a:ext cx="8325038" cy="1060831"/>
          </a:xfrm>
          <a:prstGeom prst="rect">
            <a:avLst/>
          </a:prstGeom>
        </p:spPr>
        <p:txBody>
          <a:bodyPr anchor="t" rtlCol="false" tIns="0" lIns="0" bIns="0" rIns="0">
            <a:spAutoFit/>
          </a:bodyPr>
          <a:lstStyle/>
          <a:p>
            <a:pPr algn="l">
              <a:lnSpc>
                <a:spcPts val="8162"/>
              </a:lnSpc>
            </a:pPr>
            <a:r>
              <a:rPr lang="en-US" sz="7700">
                <a:solidFill>
                  <a:srgbClr val="FFFFFF"/>
                </a:solidFill>
                <a:latin typeface="Anton"/>
                <a:ea typeface="Anton"/>
                <a:cs typeface="Anton"/>
                <a:sym typeface="Anton"/>
              </a:rPr>
              <a:t>THÀNH VIÊN CỦA NHÓM</a:t>
            </a:r>
          </a:p>
        </p:txBody>
      </p:sp>
      <p:sp>
        <p:nvSpPr>
          <p:cNvPr name="TextBox 9" id="9"/>
          <p:cNvSpPr txBox="true"/>
          <p:nvPr/>
        </p:nvSpPr>
        <p:spPr>
          <a:xfrm rot="0">
            <a:off x="3296855" y="1222753"/>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2488637" y="4143151"/>
            <a:ext cx="5344002" cy="772163"/>
          </a:xfrm>
          <a:prstGeom prst="rect">
            <a:avLst/>
          </a:prstGeom>
        </p:spPr>
        <p:txBody>
          <a:bodyPr anchor="t" rtlCol="false" tIns="0" lIns="0" bIns="0" rIns="0">
            <a:spAutoFit/>
          </a:bodyPr>
          <a:lstStyle/>
          <a:p>
            <a:pPr algn="l" marL="966124" indent="-483062" lvl="1">
              <a:lnSpc>
                <a:spcPts val="6264"/>
              </a:lnSpc>
              <a:spcBef>
                <a:spcPct val="0"/>
              </a:spcBef>
              <a:buFont typeface="Arial"/>
              <a:buChar char="•"/>
            </a:pPr>
            <a:r>
              <a:rPr lang="en-US" sz="4474">
                <a:solidFill>
                  <a:srgbClr val="FFFFFF"/>
                </a:solidFill>
                <a:latin typeface="Tomorrow"/>
                <a:ea typeface="Tomorrow"/>
                <a:cs typeface="Tomorrow"/>
                <a:sym typeface="Tomorrow"/>
              </a:rPr>
              <a:t>Đinh Như Phát</a:t>
            </a:r>
          </a:p>
        </p:txBody>
      </p:sp>
      <p:sp>
        <p:nvSpPr>
          <p:cNvPr name="TextBox 11" id="11"/>
          <p:cNvSpPr txBox="true"/>
          <p:nvPr/>
        </p:nvSpPr>
        <p:spPr>
          <a:xfrm rot="0">
            <a:off x="2460805" y="5458240"/>
            <a:ext cx="5344002" cy="772163"/>
          </a:xfrm>
          <a:prstGeom prst="rect">
            <a:avLst/>
          </a:prstGeom>
        </p:spPr>
        <p:txBody>
          <a:bodyPr anchor="t" rtlCol="false" tIns="0" lIns="0" bIns="0" rIns="0">
            <a:spAutoFit/>
          </a:bodyPr>
          <a:lstStyle/>
          <a:p>
            <a:pPr algn="l" marL="966124" indent="-483062" lvl="1">
              <a:lnSpc>
                <a:spcPts val="6264"/>
              </a:lnSpc>
              <a:spcBef>
                <a:spcPct val="0"/>
              </a:spcBef>
              <a:buFont typeface="Arial"/>
              <a:buChar char="•"/>
            </a:pPr>
            <a:r>
              <a:rPr lang="en-US" sz="4474">
                <a:solidFill>
                  <a:srgbClr val="FFFFFF"/>
                </a:solidFill>
                <a:latin typeface="Tomorrow"/>
                <a:ea typeface="Tomorrow"/>
                <a:cs typeface="Tomorrow"/>
                <a:sym typeface="Tomorrow"/>
              </a:rPr>
              <a:t>Võ Lê Gia Huy</a:t>
            </a:r>
          </a:p>
        </p:txBody>
      </p:sp>
      <p:sp>
        <p:nvSpPr>
          <p:cNvPr name="TextBox 12" id="12"/>
          <p:cNvSpPr txBox="true"/>
          <p:nvPr/>
        </p:nvSpPr>
        <p:spPr>
          <a:xfrm rot="0">
            <a:off x="2488637" y="6773328"/>
            <a:ext cx="5344002" cy="772163"/>
          </a:xfrm>
          <a:prstGeom prst="rect">
            <a:avLst/>
          </a:prstGeom>
        </p:spPr>
        <p:txBody>
          <a:bodyPr anchor="t" rtlCol="false" tIns="0" lIns="0" bIns="0" rIns="0">
            <a:spAutoFit/>
          </a:bodyPr>
          <a:lstStyle/>
          <a:p>
            <a:pPr algn="l" marL="966124" indent="-483062" lvl="1">
              <a:lnSpc>
                <a:spcPts val="6264"/>
              </a:lnSpc>
              <a:spcBef>
                <a:spcPct val="0"/>
              </a:spcBef>
              <a:buFont typeface="Arial"/>
              <a:buChar char="•"/>
            </a:pPr>
            <a:r>
              <a:rPr lang="en-US" sz="4474">
                <a:solidFill>
                  <a:srgbClr val="FFFFFF"/>
                </a:solidFill>
                <a:latin typeface="Tomorrow"/>
                <a:ea typeface="Tomorrow"/>
                <a:cs typeface="Tomorrow"/>
                <a:sym typeface="Tomorrow"/>
              </a:rPr>
              <a:t>Từ Văn Khôi</a:t>
            </a:r>
          </a:p>
        </p:txBody>
      </p:sp>
      <p:sp>
        <p:nvSpPr>
          <p:cNvPr name="TextBox 13" id="13"/>
          <p:cNvSpPr txBox="true"/>
          <p:nvPr/>
        </p:nvSpPr>
        <p:spPr>
          <a:xfrm rot="0">
            <a:off x="10116120" y="4143151"/>
            <a:ext cx="5715440" cy="772163"/>
          </a:xfrm>
          <a:prstGeom prst="rect">
            <a:avLst/>
          </a:prstGeom>
        </p:spPr>
        <p:txBody>
          <a:bodyPr anchor="t" rtlCol="false" tIns="0" lIns="0" bIns="0" rIns="0">
            <a:spAutoFit/>
          </a:bodyPr>
          <a:lstStyle/>
          <a:p>
            <a:pPr algn="l" marL="966124" indent="-483062" lvl="1">
              <a:lnSpc>
                <a:spcPts val="6264"/>
              </a:lnSpc>
              <a:spcBef>
                <a:spcPct val="0"/>
              </a:spcBef>
              <a:buFont typeface="Arial"/>
              <a:buChar char="•"/>
            </a:pPr>
            <a:r>
              <a:rPr lang="en-US" sz="4474">
                <a:solidFill>
                  <a:srgbClr val="FFFFFF"/>
                </a:solidFill>
                <a:latin typeface="Tomorrow"/>
                <a:ea typeface="Tomorrow"/>
                <a:cs typeface="Tomorrow"/>
                <a:sym typeface="Tomorrow"/>
              </a:rPr>
              <a:t>Trần Xuân Bách</a:t>
            </a:r>
          </a:p>
        </p:txBody>
      </p:sp>
      <p:sp>
        <p:nvSpPr>
          <p:cNvPr name="TextBox 14" id="14"/>
          <p:cNvSpPr txBox="true"/>
          <p:nvPr/>
        </p:nvSpPr>
        <p:spPr>
          <a:xfrm rot="0">
            <a:off x="10116120" y="5458240"/>
            <a:ext cx="5360650" cy="772163"/>
          </a:xfrm>
          <a:prstGeom prst="rect">
            <a:avLst/>
          </a:prstGeom>
        </p:spPr>
        <p:txBody>
          <a:bodyPr anchor="t" rtlCol="false" tIns="0" lIns="0" bIns="0" rIns="0">
            <a:spAutoFit/>
          </a:bodyPr>
          <a:lstStyle/>
          <a:p>
            <a:pPr algn="l" marL="966124" indent="-483062" lvl="1">
              <a:lnSpc>
                <a:spcPts val="6264"/>
              </a:lnSpc>
              <a:spcBef>
                <a:spcPct val="0"/>
              </a:spcBef>
              <a:buFont typeface="Arial"/>
              <a:buChar char="•"/>
            </a:pPr>
            <a:r>
              <a:rPr lang="en-US" sz="4474">
                <a:solidFill>
                  <a:srgbClr val="FFFFFF"/>
                </a:solidFill>
                <a:latin typeface="Tomorrow"/>
                <a:ea typeface="Tomorrow"/>
                <a:cs typeface="Tomorrow"/>
                <a:sym typeface="Tomorrow"/>
              </a:rPr>
              <a:t>Lê Bảo Phúc</a:t>
            </a:r>
          </a:p>
        </p:txBody>
      </p:sp>
      <p:sp>
        <p:nvSpPr>
          <p:cNvPr name="TextBox 15" id="15"/>
          <p:cNvSpPr txBox="true"/>
          <p:nvPr/>
        </p:nvSpPr>
        <p:spPr>
          <a:xfrm rot="0">
            <a:off x="10116120" y="6773328"/>
            <a:ext cx="6306757" cy="772163"/>
          </a:xfrm>
          <a:prstGeom prst="rect">
            <a:avLst/>
          </a:prstGeom>
        </p:spPr>
        <p:txBody>
          <a:bodyPr anchor="t" rtlCol="false" tIns="0" lIns="0" bIns="0" rIns="0">
            <a:spAutoFit/>
          </a:bodyPr>
          <a:lstStyle/>
          <a:p>
            <a:pPr algn="l" marL="966124" indent="-483062" lvl="1">
              <a:lnSpc>
                <a:spcPts val="6264"/>
              </a:lnSpc>
              <a:spcBef>
                <a:spcPct val="0"/>
              </a:spcBef>
              <a:buFont typeface="Arial"/>
              <a:buChar char="•"/>
            </a:pPr>
            <a:r>
              <a:rPr lang="en-US" sz="4474">
                <a:solidFill>
                  <a:srgbClr val="FFFFFF"/>
                </a:solidFill>
                <a:latin typeface="Tomorrow"/>
                <a:ea typeface="Tomorrow"/>
                <a:cs typeface="Tomorrow"/>
                <a:sym typeface="Tomorrow"/>
              </a:rPr>
              <a:t>Trần Lê Minh Đức</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2629204" y="-2778802"/>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496620" y="1164355"/>
            <a:ext cx="6495943" cy="8093945"/>
          </a:xfrm>
          <a:custGeom>
            <a:avLst/>
            <a:gdLst/>
            <a:ahLst/>
            <a:cxnLst/>
            <a:rect r="r" b="b" t="t" l="l"/>
            <a:pathLst>
              <a:path h="8093945" w="6495943">
                <a:moveTo>
                  <a:pt x="0" y="0"/>
                </a:moveTo>
                <a:lnTo>
                  <a:pt x="6495942" y="0"/>
                </a:lnTo>
                <a:lnTo>
                  <a:pt x="6495942" y="8093945"/>
                </a:lnTo>
                <a:lnTo>
                  <a:pt x="0" y="8093945"/>
                </a:lnTo>
                <a:lnTo>
                  <a:pt x="0" y="0"/>
                </a:lnTo>
                <a:close/>
              </a:path>
            </a:pathLst>
          </a:custGeom>
          <a:blipFill>
            <a:blip r:embed="rId7"/>
            <a:stretch>
              <a:fillRect l="0" t="0" r="0" b="0"/>
            </a:stretch>
          </a:blipFill>
        </p:spPr>
      </p:sp>
      <p:sp>
        <p:nvSpPr>
          <p:cNvPr name="Freeform 9" id="9"/>
          <p:cNvSpPr/>
          <p:nvPr/>
        </p:nvSpPr>
        <p:spPr>
          <a:xfrm flipH="false" flipV="false" rot="-10800000">
            <a:off x="6089530" y="6818715"/>
            <a:ext cx="3520742" cy="2968510"/>
          </a:xfrm>
          <a:custGeom>
            <a:avLst/>
            <a:gdLst/>
            <a:ahLst/>
            <a:cxnLst/>
            <a:rect r="r" b="b" t="t" l="l"/>
            <a:pathLst>
              <a:path h="2968510" w="3520742">
                <a:moveTo>
                  <a:pt x="0" y="0"/>
                </a:moveTo>
                <a:lnTo>
                  <a:pt x="3520742" y="0"/>
                </a:lnTo>
                <a:lnTo>
                  <a:pt x="3520742" y="2968509"/>
                </a:lnTo>
                <a:lnTo>
                  <a:pt x="0" y="2968509"/>
                </a:lnTo>
                <a:lnTo>
                  <a:pt x="0" y="0"/>
                </a:lnTo>
                <a:close/>
              </a:path>
            </a:pathLst>
          </a:custGeom>
          <a:blipFill>
            <a:blip r:embed="rId8"/>
            <a:stretch>
              <a:fillRect l="0" t="-9301" r="0" b="-9301"/>
            </a:stretch>
          </a:blipFill>
        </p:spPr>
      </p:sp>
      <p:sp>
        <p:nvSpPr>
          <p:cNvPr name="TextBox 10" id="10"/>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1" id="11"/>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name="TextBox 12" id="12"/>
          <p:cNvSpPr txBox="true"/>
          <p:nvPr/>
        </p:nvSpPr>
        <p:spPr>
          <a:xfrm rot="0">
            <a:off x="429747" y="3398049"/>
            <a:ext cx="5352002" cy="54175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Một số nguồn dữ liệu có chứa phần thông tin thời gian (thường thấy ở bên dưới ảnh), phần thời gian này không liên quan trực tiếp đến bài toán và có thể gây nhiễu trong quá trình huấn luyện</a:t>
            </a:r>
          </a:p>
          <a:p>
            <a:pPr algn="just">
              <a:lnSpc>
                <a:spcPts val="4317"/>
              </a:lnSpc>
            </a:pPr>
            <a:r>
              <a:rPr lang="en-US" sz="3083">
                <a:solidFill>
                  <a:srgbClr val="10D3F9"/>
                </a:solidFill>
                <a:latin typeface="Tomorrow"/>
                <a:ea typeface="Tomorrow"/>
                <a:cs typeface="Tomorrow"/>
                <a:sym typeface="Tomorrow"/>
              </a:rPr>
              <a:t> </a:t>
            </a:r>
          </a:p>
          <a:p>
            <a:pPr algn="just" marL="0" indent="0" lvl="0">
              <a:lnSpc>
                <a:spcPts val="4317"/>
              </a:lnSpc>
              <a:spcBef>
                <a:spcPct val="0"/>
              </a:spcBef>
            </a:pPr>
          </a:p>
        </p:txBody>
      </p:sp>
      <p:sp>
        <p:nvSpPr>
          <p:cNvPr name="TextBox 13" id="13"/>
          <p:cNvSpPr txBox="true"/>
          <p:nvPr/>
        </p:nvSpPr>
        <p:spPr>
          <a:xfrm rot="0">
            <a:off x="388774" y="2530227"/>
            <a:ext cx="368546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LÀM SẠCH DỮ LIỆU</a:t>
            </a:r>
          </a:p>
        </p:txBody>
      </p:sp>
    </p:spTree>
  </p:cSld>
  <p:clrMapOvr>
    <a:masterClrMapping/>
  </p:clrMapOvr>
  <p:transition spd="slow">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2629204" y="-2778802"/>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183569" y="4173652"/>
            <a:ext cx="4434482" cy="5525364"/>
          </a:xfrm>
          <a:custGeom>
            <a:avLst/>
            <a:gdLst/>
            <a:ahLst/>
            <a:cxnLst/>
            <a:rect r="r" b="b" t="t" l="l"/>
            <a:pathLst>
              <a:path h="5525364" w="4434482">
                <a:moveTo>
                  <a:pt x="0" y="0"/>
                </a:moveTo>
                <a:lnTo>
                  <a:pt x="4434481" y="0"/>
                </a:lnTo>
                <a:lnTo>
                  <a:pt x="4434481" y="5525364"/>
                </a:lnTo>
                <a:lnTo>
                  <a:pt x="0" y="5525364"/>
                </a:lnTo>
                <a:lnTo>
                  <a:pt x="0" y="0"/>
                </a:lnTo>
                <a:close/>
              </a:path>
            </a:pathLst>
          </a:custGeom>
          <a:blipFill>
            <a:blip r:embed="rId7"/>
            <a:stretch>
              <a:fillRect l="0" t="0" r="0" b="0"/>
            </a:stretch>
          </a:blipFill>
        </p:spPr>
      </p:sp>
      <p:sp>
        <p:nvSpPr>
          <p:cNvPr name="Freeform 9" id="9"/>
          <p:cNvSpPr/>
          <p:nvPr/>
        </p:nvSpPr>
        <p:spPr>
          <a:xfrm flipH="false" flipV="false" rot="0">
            <a:off x="11242807" y="4486666"/>
            <a:ext cx="4398829" cy="4899337"/>
          </a:xfrm>
          <a:custGeom>
            <a:avLst/>
            <a:gdLst/>
            <a:ahLst/>
            <a:cxnLst/>
            <a:rect r="r" b="b" t="t" l="l"/>
            <a:pathLst>
              <a:path h="4899337" w="4398829">
                <a:moveTo>
                  <a:pt x="0" y="0"/>
                </a:moveTo>
                <a:lnTo>
                  <a:pt x="4398829" y="0"/>
                </a:lnTo>
                <a:lnTo>
                  <a:pt x="4398829" y="4899337"/>
                </a:lnTo>
                <a:lnTo>
                  <a:pt x="0" y="4899337"/>
                </a:lnTo>
                <a:lnTo>
                  <a:pt x="0" y="0"/>
                </a:lnTo>
                <a:close/>
              </a:path>
            </a:pathLst>
          </a:custGeom>
          <a:blipFill>
            <a:blip r:embed="rId8"/>
            <a:stretch>
              <a:fillRect l="0" t="0" r="0" b="0"/>
            </a:stretch>
          </a:blipFill>
        </p:spPr>
      </p:sp>
      <p:sp>
        <p:nvSpPr>
          <p:cNvPr name="Freeform 10" id="10"/>
          <p:cNvSpPr/>
          <p:nvPr/>
        </p:nvSpPr>
        <p:spPr>
          <a:xfrm flipH="false" flipV="false" rot="-10800000">
            <a:off x="6976170" y="5349783"/>
            <a:ext cx="3908517" cy="3908517"/>
          </a:xfrm>
          <a:custGeom>
            <a:avLst/>
            <a:gdLst/>
            <a:ahLst/>
            <a:cxnLst/>
            <a:rect r="r" b="b" t="t" l="l"/>
            <a:pathLst>
              <a:path h="3908517" w="3908517">
                <a:moveTo>
                  <a:pt x="0" y="0"/>
                </a:moveTo>
                <a:lnTo>
                  <a:pt x="3908517" y="0"/>
                </a:lnTo>
                <a:lnTo>
                  <a:pt x="3908517" y="3908517"/>
                </a:lnTo>
                <a:lnTo>
                  <a:pt x="0" y="3908517"/>
                </a:lnTo>
                <a:lnTo>
                  <a:pt x="0" y="0"/>
                </a:lnTo>
                <a:close/>
              </a:path>
            </a:pathLst>
          </a:custGeom>
          <a:blipFill>
            <a:blip r:embed="rId9"/>
            <a:stretch>
              <a:fillRect l="0" t="0" r="0" b="0"/>
            </a:stretch>
          </a:blipFill>
        </p:spPr>
      </p:sp>
      <p:sp>
        <p:nvSpPr>
          <p:cNvPr name="TextBox 11" id="11"/>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2" id="12"/>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name="TextBox 13" id="13"/>
          <p:cNvSpPr txBox="true"/>
          <p:nvPr/>
        </p:nvSpPr>
        <p:spPr>
          <a:xfrm rot="0">
            <a:off x="388774" y="3412469"/>
            <a:ext cx="15925621"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Cách khắc phục là sử dụng OpenCV để cắt bỏ 10% chiều cao ảnh từ phía bên dưới.</a:t>
            </a:r>
          </a:p>
          <a:p>
            <a:pPr algn="just" marL="0" indent="0" lvl="0">
              <a:lnSpc>
                <a:spcPts val="4317"/>
              </a:lnSpc>
              <a:spcBef>
                <a:spcPct val="0"/>
              </a:spcBef>
            </a:pPr>
          </a:p>
        </p:txBody>
      </p:sp>
      <p:sp>
        <p:nvSpPr>
          <p:cNvPr name="TextBox 14" id="14"/>
          <p:cNvSpPr txBox="true"/>
          <p:nvPr/>
        </p:nvSpPr>
        <p:spPr>
          <a:xfrm rot="0">
            <a:off x="388774" y="2530227"/>
            <a:ext cx="368546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LÀM SẠCH DỮ LIỆU</a:t>
            </a:r>
          </a:p>
        </p:txBody>
      </p:sp>
    </p:spTree>
  </p:cSld>
  <p:clrMapOvr>
    <a:masterClrMapping/>
  </p:clrMapOvr>
  <p:transition spd="slow">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880479" y="8110578"/>
            <a:ext cx="9477174" cy="3435475"/>
          </a:xfrm>
          <a:custGeom>
            <a:avLst/>
            <a:gdLst/>
            <a:ahLst/>
            <a:cxnLst/>
            <a:rect r="r" b="b" t="t" l="l"/>
            <a:pathLst>
              <a:path h="3435475" w="9477174">
                <a:moveTo>
                  <a:pt x="0" y="0"/>
                </a:moveTo>
                <a:lnTo>
                  <a:pt x="9477174" y="0"/>
                </a:lnTo>
                <a:lnTo>
                  <a:pt x="9477174" y="3435475"/>
                </a:lnTo>
                <a:lnTo>
                  <a:pt x="0" y="3435475"/>
                </a:lnTo>
                <a:lnTo>
                  <a:pt x="0" y="0"/>
                </a:lnTo>
                <a:close/>
              </a:path>
            </a:pathLst>
          </a:custGeom>
          <a:blipFill>
            <a:blip r:embed="rId7">
              <a:alphaModFix amt="57000"/>
            </a:blip>
            <a:stretch>
              <a:fillRect l="0" t="0" r="0" b="0"/>
            </a:stretch>
          </a:blipFill>
        </p:spPr>
      </p:sp>
      <p:sp>
        <p:nvSpPr>
          <p:cNvPr name="Freeform 7" id="7"/>
          <p:cNvSpPr/>
          <p:nvPr/>
        </p:nvSpPr>
        <p:spPr>
          <a:xfrm flipH="false" flipV="false" rot="0">
            <a:off x="7551460" y="2779283"/>
            <a:ext cx="9707840" cy="5508159"/>
          </a:xfrm>
          <a:custGeom>
            <a:avLst/>
            <a:gdLst/>
            <a:ahLst/>
            <a:cxnLst/>
            <a:rect r="r" b="b" t="t" l="l"/>
            <a:pathLst>
              <a:path h="5508159" w="9707840">
                <a:moveTo>
                  <a:pt x="0" y="0"/>
                </a:moveTo>
                <a:lnTo>
                  <a:pt x="9707840" y="0"/>
                </a:lnTo>
                <a:lnTo>
                  <a:pt x="9707840" y="5508159"/>
                </a:lnTo>
                <a:lnTo>
                  <a:pt x="0" y="5508159"/>
                </a:lnTo>
                <a:lnTo>
                  <a:pt x="0" y="0"/>
                </a:lnTo>
                <a:close/>
              </a:path>
            </a:pathLst>
          </a:custGeom>
          <a:blipFill>
            <a:blip r:embed="rId8"/>
            <a:stretch>
              <a:fillRect l="0" t="0" r="-34070" b="-19385"/>
            </a:stretch>
          </a:blipFill>
        </p:spPr>
      </p:sp>
      <p:sp>
        <p:nvSpPr>
          <p:cNvPr name="TextBox 8" id="8"/>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name="TextBox 10" id="10"/>
          <p:cNvSpPr txBox="true"/>
          <p:nvPr/>
        </p:nvSpPr>
        <p:spPr>
          <a:xfrm rot="0">
            <a:off x="556301" y="3494422"/>
            <a:ext cx="5897014" cy="433174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Việc xáo trộn giúp mô hình tiếp xúc với sự đa dạng và ngẫu nhiên của </a:t>
            </a:r>
            <a:r>
              <a:rPr lang="en-US" sz="3083">
                <a:solidFill>
                  <a:srgbClr val="10D3F9"/>
                </a:solidFill>
                <a:latin typeface="Tomorrow"/>
                <a:ea typeface="Tomorrow"/>
                <a:cs typeface="Tomorrow"/>
                <a:sym typeface="Tomorrow"/>
              </a:rPr>
              <a:t>dữ liệu, giúp tăng khả năng tổng quát</a:t>
            </a:r>
          </a:p>
          <a:p>
            <a:pPr algn="just">
              <a:lnSpc>
                <a:spcPts val="4317"/>
              </a:lnSpc>
            </a:pPr>
          </a:p>
          <a:p>
            <a:pPr algn="just" marL="0" indent="0" lvl="0">
              <a:lnSpc>
                <a:spcPts val="4317"/>
              </a:lnSpc>
              <a:spcBef>
                <a:spcPct val="0"/>
              </a:spcBef>
            </a:pPr>
            <a:r>
              <a:rPr lang="en-US" sz="3083">
                <a:solidFill>
                  <a:srgbClr val="10D3F9"/>
                </a:solidFill>
                <a:latin typeface="Tomorrow"/>
                <a:ea typeface="Tomorrow"/>
                <a:cs typeface="Tomorrow"/>
                <a:sym typeface="Tomorrow"/>
              </a:rPr>
              <a:t>Mỗi dữ liệu được đánh  một mã số riêng giúp chúng ta dễ dàng hơn trong việc quản lý dữ liệu</a:t>
            </a:r>
          </a:p>
        </p:txBody>
      </p:sp>
      <p:sp>
        <p:nvSpPr>
          <p:cNvPr name="TextBox 11" id="11"/>
          <p:cNvSpPr txBox="true"/>
          <p:nvPr/>
        </p:nvSpPr>
        <p:spPr>
          <a:xfrm rot="0">
            <a:off x="-76535" y="2578975"/>
            <a:ext cx="7162686"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XÁO TRỘN ĐÁNH MÃ SỐ DỮ LIỆU</a:t>
            </a:r>
          </a:p>
        </p:txBody>
      </p:sp>
    </p:spTree>
  </p:cSld>
  <p:clrMapOvr>
    <a:masterClrMapping/>
  </p:clrMapOvr>
  <p:transition spd="slow">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783529" y="8696364"/>
            <a:ext cx="9477174" cy="3435475"/>
          </a:xfrm>
          <a:custGeom>
            <a:avLst/>
            <a:gdLst/>
            <a:ahLst/>
            <a:cxnLst/>
            <a:rect r="r" b="b" t="t" l="l"/>
            <a:pathLst>
              <a:path h="3435475" w="9477174">
                <a:moveTo>
                  <a:pt x="0" y="0"/>
                </a:moveTo>
                <a:lnTo>
                  <a:pt x="9477173" y="0"/>
                </a:lnTo>
                <a:lnTo>
                  <a:pt x="9477173" y="3435476"/>
                </a:lnTo>
                <a:lnTo>
                  <a:pt x="0" y="3435476"/>
                </a:lnTo>
                <a:lnTo>
                  <a:pt x="0" y="0"/>
                </a:lnTo>
                <a:close/>
              </a:path>
            </a:pathLst>
          </a:custGeom>
          <a:blipFill>
            <a:blip r:embed="rId7">
              <a:alphaModFix amt="57000"/>
            </a:blip>
            <a:stretch>
              <a:fillRect l="0" t="0" r="0" b="0"/>
            </a:stretch>
          </a:blipFill>
        </p:spPr>
      </p:sp>
      <p:sp>
        <p:nvSpPr>
          <p:cNvPr name="Freeform 7" id="7"/>
          <p:cNvSpPr/>
          <p:nvPr/>
        </p:nvSpPr>
        <p:spPr>
          <a:xfrm flipH="false" flipV="false" rot="0">
            <a:off x="4074239" y="4234121"/>
            <a:ext cx="10156711" cy="5355465"/>
          </a:xfrm>
          <a:custGeom>
            <a:avLst/>
            <a:gdLst/>
            <a:ahLst/>
            <a:cxnLst/>
            <a:rect r="r" b="b" t="t" l="l"/>
            <a:pathLst>
              <a:path h="5355465" w="10156711">
                <a:moveTo>
                  <a:pt x="0" y="0"/>
                </a:moveTo>
                <a:lnTo>
                  <a:pt x="10156711" y="0"/>
                </a:lnTo>
                <a:lnTo>
                  <a:pt x="10156711" y="5355465"/>
                </a:lnTo>
                <a:lnTo>
                  <a:pt x="0" y="5355465"/>
                </a:lnTo>
                <a:lnTo>
                  <a:pt x="0" y="0"/>
                </a:lnTo>
                <a:close/>
              </a:path>
            </a:pathLst>
          </a:custGeom>
          <a:blipFill>
            <a:blip r:embed="rId8"/>
            <a:stretch>
              <a:fillRect l="0" t="-305" r="0" b="-305"/>
            </a:stretch>
          </a:blipFill>
        </p:spPr>
      </p:sp>
      <p:sp>
        <p:nvSpPr>
          <p:cNvPr name="TextBox 8" id="8"/>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name="TextBox 10" id="10"/>
          <p:cNvSpPr txBox="true"/>
          <p:nvPr/>
        </p:nvSpPr>
        <p:spPr>
          <a:xfrm rot="0">
            <a:off x="439684" y="3269000"/>
            <a:ext cx="8712911"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Sử dụng Labellmg để thực hiện việc gán nhãn</a:t>
            </a:r>
          </a:p>
          <a:p>
            <a:pPr algn="just" marL="0" indent="0" lvl="0">
              <a:lnSpc>
                <a:spcPts val="4317"/>
              </a:lnSpc>
              <a:spcBef>
                <a:spcPct val="0"/>
              </a:spcBef>
            </a:pPr>
          </a:p>
        </p:txBody>
      </p:sp>
      <p:sp>
        <p:nvSpPr>
          <p:cNvPr name="TextBox 11" id="11"/>
          <p:cNvSpPr txBox="true"/>
          <p:nvPr/>
        </p:nvSpPr>
        <p:spPr>
          <a:xfrm rot="0">
            <a:off x="388774" y="2467852"/>
            <a:ext cx="368546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GÁN NHÃN DỮ LIỆU</a:t>
            </a:r>
          </a:p>
        </p:txBody>
      </p:sp>
    </p:spTree>
  </p:cSld>
  <p:clrMapOvr>
    <a:masterClrMapping/>
  </p:clrMapOvr>
  <p:transition spd="slow">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6774279" y="2545195"/>
            <a:ext cx="9995365" cy="5934224"/>
          </a:xfrm>
          <a:custGeom>
            <a:avLst/>
            <a:gdLst/>
            <a:ahLst/>
            <a:cxnLst/>
            <a:rect r="r" b="b" t="t" l="l"/>
            <a:pathLst>
              <a:path h="5934224" w="9995365">
                <a:moveTo>
                  <a:pt x="0" y="0"/>
                </a:moveTo>
                <a:lnTo>
                  <a:pt x="9995364" y="0"/>
                </a:lnTo>
                <a:lnTo>
                  <a:pt x="9995364" y="5934224"/>
                </a:lnTo>
                <a:lnTo>
                  <a:pt x="0" y="5934224"/>
                </a:lnTo>
                <a:lnTo>
                  <a:pt x="0" y="0"/>
                </a:lnTo>
                <a:close/>
              </a:path>
            </a:pathLst>
          </a:custGeom>
          <a:blipFill>
            <a:blip r:embed="rId7"/>
            <a:stretch>
              <a:fillRect l="0" t="0" r="-37370" b="0"/>
            </a:stretch>
          </a:blipFill>
        </p:spPr>
      </p:sp>
      <p:sp>
        <p:nvSpPr>
          <p:cNvPr name="TextBox 8" id="8"/>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name="TextBox 10" id="10"/>
          <p:cNvSpPr txBox="true"/>
          <p:nvPr/>
        </p:nvSpPr>
        <p:spPr>
          <a:xfrm rot="0">
            <a:off x="472972" y="3507125"/>
            <a:ext cx="5275934" cy="27029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Sau khi được xử lý bằng Labellmg, mỗi file ảnh sẽ có một file xml tương ứng chứa thông tin toạ độ bounding box </a:t>
            </a:r>
          </a:p>
        </p:txBody>
      </p:sp>
      <p:sp>
        <p:nvSpPr>
          <p:cNvPr name="TextBox 11" id="11"/>
          <p:cNvSpPr txBox="true"/>
          <p:nvPr/>
        </p:nvSpPr>
        <p:spPr>
          <a:xfrm rot="0">
            <a:off x="388774" y="2467852"/>
            <a:ext cx="368546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GÁN NHÃN DỮ LIỆU</a:t>
            </a:r>
          </a:p>
        </p:txBody>
      </p:sp>
    </p:spTree>
  </p:cSld>
  <p:clrMapOvr>
    <a:masterClrMapping/>
  </p:clrMapOvr>
  <p:transition spd="slow">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189009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XỬ LÝ DỮ LIỆU</a:t>
            </a:r>
          </a:p>
        </p:txBody>
      </p:sp>
    </p:spTree>
  </p:cSld>
  <p:clrMapOvr>
    <a:masterClrMapping/>
  </p:clrMapOvr>
  <p:transition spd="slow">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3438817" y="5143500"/>
            <a:ext cx="11301259" cy="4463997"/>
          </a:xfrm>
          <a:custGeom>
            <a:avLst/>
            <a:gdLst/>
            <a:ahLst/>
            <a:cxnLst/>
            <a:rect r="r" b="b" t="t" l="l"/>
            <a:pathLst>
              <a:path h="4463997" w="11301259">
                <a:moveTo>
                  <a:pt x="0" y="0"/>
                </a:moveTo>
                <a:lnTo>
                  <a:pt x="11301259" y="0"/>
                </a:lnTo>
                <a:lnTo>
                  <a:pt x="11301259" y="4463997"/>
                </a:lnTo>
                <a:lnTo>
                  <a:pt x="0" y="4463997"/>
                </a:lnTo>
                <a:lnTo>
                  <a:pt x="0" y="0"/>
                </a:lnTo>
                <a:close/>
              </a:path>
            </a:pathLst>
          </a:custGeom>
          <a:blipFill>
            <a:blip r:embed="rId7"/>
            <a:stretch>
              <a:fillRect l="0" t="0" r="0" b="0"/>
            </a:stretch>
          </a:blipFill>
        </p:spPr>
      </p:sp>
      <p:sp>
        <p:nvSpPr>
          <p:cNvPr name="TextBox 8" id="8"/>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XỬ LÝ DỮ LIỆU</a:t>
            </a:r>
          </a:p>
        </p:txBody>
      </p:sp>
      <p:sp>
        <p:nvSpPr>
          <p:cNvPr name="TextBox 10" id="10"/>
          <p:cNvSpPr txBox="true"/>
          <p:nvPr/>
        </p:nvSpPr>
        <p:spPr>
          <a:xfrm rot="0">
            <a:off x="376864" y="3786536"/>
            <a:ext cx="17425166" cy="161712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Các thông tin nhãn dán về toạ độ bounding box được trích xuất tương ứng với ảnh</a:t>
            </a:r>
          </a:p>
          <a:p>
            <a:pPr algn="just">
              <a:lnSpc>
                <a:spcPts val="4317"/>
              </a:lnSpc>
            </a:pPr>
            <a:r>
              <a:rPr lang="en-US" sz="3083">
                <a:solidFill>
                  <a:srgbClr val="10D3F9"/>
                </a:solidFill>
                <a:latin typeface="Tomorrow"/>
                <a:ea typeface="Tomorrow"/>
                <a:cs typeface="Tomorrow"/>
                <a:sym typeface="Tomorrow"/>
              </a:rPr>
              <a:t>Dữ liệu này sẽ được chuyển thành một DataFrame và lưu vào file CSV để sử dụng sau này</a:t>
            </a:r>
          </a:p>
          <a:p>
            <a:pPr algn="just" marL="0" indent="0" lvl="0">
              <a:lnSpc>
                <a:spcPts val="4317"/>
              </a:lnSpc>
              <a:spcBef>
                <a:spcPct val="0"/>
              </a:spcBef>
            </a:pPr>
          </a:p>
        </p:txBody>
      </p:sp>
      <p:sp>
        <p:nvSpPr>
          <p:cNvPr name="TextBox 11" id="11"/>
          <p:cNvSpPr txBox="true"/>
          <p:nvPr/>
        </p:nvSpPr>
        <p:spPr>
          <a:xfrm rot="0">
            <a:off x="376864" y="2725173"/>
            <a:ext cx="3188536"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XỬ LÝ NHÃN DÁN</a:t>
            </a:r>
          </a:p>
        </p:txBody>
      </p:sp>
    </p:spTree>
  </p:cSld>
  <p:clrMapOvr>
    <a:masterClrMapping/>
  </p:clrMapOvr>
  <p:transition spd="slow">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4161109" y="5177618"/>
            <a:ext cx="9965782" cy="4650698"/>
          </a:xfrm>
          <a:custGeom>
            <a:avLst/>
            <a:gdLst/>
            <a:ahLst/>
            <a:cxnLst/>
            <a:rect r="r" b="b" t="t" l="l"/>
            <a:pathLst>
              <a:path h="4650698" w="9965782">
                <a:moveTo>
                  <a:pt x="0" y="0"/>
                </a:moveTo>
                <a:lnTo>
                  <a:pt x="9965782" y="0"/>
                </a:lnTo>
                <a:lnTo>
                  <a:pt x="9965782" y="4650698"/>
                </a:lnTo>
                <a:lnTo>
                  <a:pt x="0" y="4650698"/>
                </a:lnTo>
                <a:lnTo>
                  <a:pt x="0" y="0"/>
                </a:lnTo>
                <a:close/>
              </a:path>
            </a:pathLst>
          </a:custGeom>
          <a:blipFill>
            <a:blip r:embed="rId7"/>
            <a:stretch>
              <a:fillRect l="0" t="0" r="0" b="0"/>
            </a:stretch>
          </a:blipFill>
        </p:spPr>
      </p:sp>
      <p:sp>
        <p:nvSpPr>
          <p:cNvPr name="TextBox 8" id="8"/>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XỬ LÝ DỮ LIỆU</a:t>
            </a:r>
          </a:p>
        </p:txBody>
      </p:sp>
      <p:sp>
        <p:nvSpPr>
          <p:cNvPr name="TextBox 10" id="10"/>
          <p:cNvSpPr txBox="true"/>
          <p:nvPr/>
        </p:nvSpPr>
        <p:spPr>
          <a:xfrm rot="0">
            <a:off x="376864" y="3786536"/>
            <a:ext cx="17425166" cy="161712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Các thông tin nhãn dán về toạ độ bounding box được trích xuất tương ứng với ảnh</a:t>
            </a:r>
          </a:p>
          <a:p>
            <a:pPr algn="just">
              <a:lnSpc>
                <a:spcPts val="4317"/>
              </a:lnSpc>
            </a:pPr>
            <a:r>
              <a:rPr lang="en-US" sz="3083">
                <a:solidFill>
                  <a:srgbClr val="10D3F9"/>
                </a:solidFill>
                <a:latin typeface="Tomorrow"/>
                <a:ea typeface="Tomorrow"/>
                <a:cs typeface="Tomorrow"/>
                <a:sym typeface="Tomorrow"/>
              </a:rPr>
              <a:t>Dữ liệu này sẽ được chuyển thành một DataFrame và lưu vào file CSV để sử dụng sau này</a:t>
            </a:r>
          </a:p>
          <a:p>
            <a:pPr algn="just" marL="0" indent="0" lvl="0">
              <a:lnSpc>
                <a:spcPts val="4317"/>
              </a:lnSpc>
              <a:spcBef>
                <a:spcPct val="0"/>
              </a:spcBef>
            </a:pPr>
          </a:p>
        </p:txBody>
      </p:sp>
      <p:sp>
        <p:nvSpPr>
          <p:cNvPr name="TextBox 11" id="11"/>
          <p:cNvSpPr txBox="true"/>
          <p:nvPr/>
        </p:nvSpPr>
        <p:spPr>
          <a:xfrm rot="0">
            <a:off x="376864" y="2725173"/>
            <a:ext cx="3188536"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XỬ LÝ NHÃN DÁN</a:t>
            </a:r>
          </a:p>
        </p:txBody>
      </p:sp>
    </p:spTree>
  </p:cSld>
  <p:clrMapOvr>
    <a:masterClrMapping/>
  </p:clrMapOvr>
  <p:transition spd="slow">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783529" y="8696364"/>
            <a:ext cx="9477174" cy="3435475"/>
          </a:xfrm>
          <a:custGeom>
            <a:avLst/>
            <a:gdLst/>
            <a:ahLst/>
            <a:cxnLst/>
            <a:rect r="r" b="b" t="t" l="l"/>
            <a:pathLst>
              <a:path h="3435475" w="9477174">
                <a:moveTo>
                  <a:pt x="0" y="0"/>
                </a:moveTo>
                <a:lnTo>
                  <a:pt x="9477173" y="0"/>
                </a:lnTo>
                <a:lnTo>
                  <a:pt x="9477173" y="3435476"/>
                </a:lnTo>
                <a:lnTo>
                  <a:pt x="0" y="3435476"/>
                </a:lnTo>
                <a:lnTo>
                  <a:pt x="0" y="0"/>
                </a:lnTo>
                <a:close/>
              </a:path>
            </a:pathLst>
          </a:custGeom>
          <a:blipFill>
            <a:blip r:embed="rId7">
              <a:alphaModFix amt="57000"/>
            </a:blip>
            <a:stretch>
              <a:fillRect l="0" t="0" r="0" b="0"/>
            </a:stretch>
          </a:blipFill>
        </p:spPr>
      </p:sp>
      <p:sp>
        <p:nvSpPr>
          <p:cNvPr name="TextBox 7" id="7"/>
          <p:cNvSpPr txBox="true"/>
          <p:nvPr/>
        </p:nvSpPr>
        <p:spPr>
          <a:xfrm rot="0">
            <a:off x="376864" y="3786536"/>
            <a:ext cx="11861499" cy="378882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algn="just" marL="665789" indent="-332894" lvl="1">
              <a:lnSpc>
                <a:spcPts val="4317"/>
              </a:lnSpc>
              <a:buFont typeface="Arial"/>
              <a:buChar char="•"/>
            </a:pPr>
            <a:r>
              <a:rPr lang="en-US" sz="3083">
                <a:solidFill>
                  <a:srgbClr val="10D3F9"/>
                </a:solidFill>
                <a:latin typeface="Tomorrow"/>
                <a:ea typeface="Tomorrow"/>
                <a:cs typeface="Tomorrow"/>
                <a:sym typeface="Tomorrow"/>
              </a:rPr>
              <a:t>Kích thước ảnh được thay đổi về 224 x 224 cho phù hợp với mô hình</a:t>
            </a:r>
          </a:p>
          <a:p>
            <a:pPr algn="just" marL="665789" indent="-332894" lvl="1">
              <a:lnSpc>
                <a:spcPts val="4317"/>
              </a:lnSpc>
              <a:buFont typeface="Arial"/>
              <a:buChar char="•"/>
            </a:pPr>
            <a:r>
              <a:rPr lang="en-US" sz="3083">
                <a:solidFill>
                  <a:srgbClr val="10D3F9"/>
                </a:solidFill>
                <a:latin typeface="Tomorrow"/>
                <a:ea typeface="Tomorrow"/>
                <a:cs typeface="Tomorrow"/>
                <a:sym typeface="Tomorrow"/>
              </a:rPr>
              <a:t>Hình ảnh được đọc bằng OpenCV và chuyển thành mảng số với các giá trị pixel</a:t>
            </a:r>
          </a:p>
          <a:p>
            <a:pPr algn="just" marL="665789" indent="-332894" lvl="1">
              <a:lnSpc>
                <a:spcPts val="4317"/>
              </a:lnSpc>
              <a:buFont typeface="Arial"/>
              <a:buChar char="•"/>
            </a:pPr>
            <a:r>
              <a:rPr lang="en-US" sz="3083">
                <a:solidFill>
                  <a:srgbClr val="10D3F9"/>
                </a:solidFill>
                <a:latin typeface="Tomorrow"/>
                <a:ea typeface="Tomorrow"/>
                <a:cs typeface="Tomorrow"/>
                <a:sym typeface="Tomorrow"/>
              </a:rPr>
              <a:t>Chuẩn hoá các giá trị pixel bằng cách chia cho 255</a:t>
            </a:r>
          </a:p>
          <a:p>
            <a:pPr algn="just" marL="0" indent="0" lvl="0">
              <a:lnSpc>
                <a:spcPts val="4317"/>
              </a:lnSpc>
              <a:spcBef>
                <a:spcPct val="0"/>
              </a:spcBef>
            </a:pPr>
          </a:p>
        </p:txBody>
      </p:sp>
      <p:sp>
        <p:nvSpPr>
          <p:cNvPr name="Freeform 8" id="8"/>
          <p:cNvSpPr/>
          <p:nvPr/>
        </p:nvSpPr>
        <p:spPr>
          <a:xfrm flipH="false" flipV="false" rot="0">
            <a:off x="1403966" y="7450111"/>
            <a:ext cx="10239631" cy="1808189"/>
          </a:xfrm>
          <a:custGeom>
            <a:avLst/>
            <a:gdLst/>
            <a:ahLst/>
            <a:cxnLst/>
            <a:rect r="r" b="b" t="t" l="l"/>
            <a:pathLst>
              <a:path h="1808189" w="10239631">
                <a:moveTo>
                  <a:pt x="0" y="0"/>
                </a:moveTo>
                <a:lnTo>
                  <a:pt x="10239631" y="0"/>
                </a:lnTo>
                <a:lnTo>
                  <a:pt x="10239631" y="1808189"/>
                </a:lnTo>
                <a:lnTo>
                  <a:pt x="0" y="1808189"/>
                </a:lnTo>
                <a:lnTo>
                  <a:pt x="0" y="0"/>
                </a:lnTo>
                <a:close/>
              </a:path>
            </a:pathLst>
          </a:custGeom>
          <a:blipFill>
            <a:blip r:embed="rId8"/>
            <a:stretch>
              <a:fillRect l="0" t="0" r="0" b="0"/>
            </a:stretch>
          </a:blipFill>
        </p:spPr>
      </p:sp>
      <p:sp>
        <p:nvSpPr>
          <p:cNvPr name="TextBox 9" id="9"/>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388774" y="2703083"/>
            <a:ext cx="203038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XỬ LÝ ẢNH</a:t>
            </a:r>
          </a:p>
        </p:txBody>
      </p:sp>
      <p:sp>
        <p:nvSpPr>
          <p:cNvPr name="TextBox 11" id="11"/>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XỬ LÝ DỮ LIỆU</a:t>
            </a:r>
          </a:p>
        </p:txBody>
      </p:sp>
    </p:spTree>
  </p:cSld>
  <p:clrMapOvr>
    <a:masterClrMapping/>
  </p:clrMapOvr>
  <p:transition spd="slow">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783529" y="8696364"/>
            <a:ext cx="9477174" cy="3435475"/>
          </a:xfrm>
          <a:custGeom>
            <a:avLst/>
            <a:gdLst/>
            <a:ahLst/>
            <a:cxnLst/>
            <a:rect r="r" b="b" t="t" l="l"/>
            <a:pathLst>
              <a:path h="3435475" w="9477174">
                <a:moveTo>
                  <a:pt x="0" y="0"/>
                </a:moveTo>
                <a:lnTo>
                  <a:pt x="9477173" y="0"/>
                </a:lnTo>
                <a:lnTo>
                  <a:pt x="9477173" y="3435476"/>
                </a:lnTo>
                <a:lnTo>
                  <a:pt x="0" y="3435476"/>
                </a:lnTo>
                <a:lnTo>
                  <a:pt x="0" y="0"/>
                </a:lnTo>
                <a:close/>
              </a:path>
            </a:pathLst>
          </a:custGeom>
          <a:blipFill>
            <a:blip r:embed="rId7">
              <a:alphaModFix amt="57000"/>
            </a:blip>
            <a:stretch>
              <a:fillRect l="0" t="0" r="0" b="0"/>
            </a:stretch>
          </a:blipFill>
        </p:spPr>
      </p:sp>
      <p:sp>
        <p:nvSpPr>
          <p:cNvPr name="Freeform 7" id="7"/>
          <p:cNvSpPr/>
          <p:nvPr/>
        </p:nvSpPr>
        <p:spPr>
          <a:xfrm flipH="false" flipV="false" rot="0">
            <a:off x="1253966" y="4963233"/>
            <a:ext cx="4392770" cy="3294577"/>
          </a:xfrm>
          <a:custGeom>
            <a:avLst/>
            <a:gdLst/>
            <a:ahLst/>
            <a:cxnLst/>
            <a:rect r="r" b="b" t="t" l="l"/>
            <a:pathLst>
              <a:path h="3294577" w="4392770">
                <a:moveTo>
                  <a:pt x="0" y="0"/>
                </a:moveTo>
                <a:lnTo>
                  <a:pt x="4392770" y="0"/>
                </a:lnTo>
                <a:lnTo>
                  <a:pt x="4392770" y="3294578"/>
                </a:lnTo>
                <a:lnTo>
                  <a:pt x="0" y="3294578"/>
                </a:lnTo>
                <a:lnTo>
                  <a:pt x="0" y="0"/>
                </a:lnTo>
                <a:close/>
              </a:path>
            </a:pathLst>
          </a:custGeom>
          <a:blipFill>
            <a:blip r:embed="rId8"/>
            <a:stretch>
              <a:fillRect l="0" t="0" r="0" b="0"/>
            </a:stretch>
          </a:blipFill>
        </p:spPr>
      </p:sp>
      <p:sp>
        <p:nvSpPr>
          <p:cNvPr name="Freeform 8" id="8"/>
          <p:cNvSpPr/>
          <p:nvPr/>
        </p:nvSpPr>
        <p:spPr>
          <a:xfrm flipH="false" flipV="false" rot="0">
            <a:off x="7879028" y="5347672"/>
            <a:ext cx="2529945" cy="2525700"/>
          </a:xfrm>
          <a:custGeom>
            <a:avLst/>
            <a:gdLst/>
            <a:ahLst/>
            <a:cxnLst/>
            <a:rect r="r" b="b" t="t" l="l"/>
            <a:pathLst>
              <a:path h="2525700" w="2529945">
                <a:moveTo>
                  <a:pt x="0" y="0"/>
                </a:moveTo>
                <a:lnTo>
                  <a:pt x="2529944" y="0"/>
                </a:lnTo>
                <a:lnTo>
                  <a:pt x="2529944" y="2525700"/>
                </a:lnTo>
                <a:lnTo>
                  <a:pt x="0" y="2525700"/>
                </a:lnTo>
                <a:lnTo>
                  <a:pt x="0" y="0"/>
                </a:lnTo>
                <a:close/>
              </a:path>
            </a:pathLst>
          </a:custGeom>
          <a:blipFill>
            <a:blip r:embed="rId9"/>
            <a:stretch>
              <a:fillRect l="0" t="0" r="0" b="0"/>
            </a:stretch>
          </a:blipFill>
        </p:spPr>
      </p:sp>
      <p:sp>
        <p:nvSpPr>
          <p:cNvPr name="Freeform 9" id="9"/>
          <p:cNvSpPr/>
          <p:nvPr/>
        </p:nvSpPr>
        <p:spPr>
          <a:xfrm flipH="false" flipV="false" rot="0">
            <a:off x="12542302" y="5392567"/>
            <a:ext cx="5623420" cy="2435910"/>
          </a:xfrm>
          <a:custGeom>
            <a:avLst/>
            <a:gdLst/>
            <a:ahLst/>
            <a:cxnLst/>
            <a:rect r="r" b="b" t="t" l="l"/>
            <a:pathLst>
              <a:path h="2435910" w="5623420">
                <a:moveTo>
                  <a:pt x="0" y="0"/>
                </a:moveTo>
                <a:lnTo>
                  <a:pt x="5623420" y="0"/>
                </a:lnTo>
                <a:lnTo>
                  <a:pt x="5623420" y="2435910"/>
                </a:lnTo>
                <a:lnTo>
                  <a:pt x="0" y="2435910"/>
                </a:lnTo>
                <a:lnTo>
                  <a:pt x="0" y="0"/>
                </a:lnTo>
                <a:close/>
              </a:path>
            </a:pathLst>
          </a:custGeom>
          <a:blipFill>
            <a:blip r:embed="rId10"/>
            <a:stretch>
              <a:fillRect l="0" t="0" r="0" b="0"/>
            </a:stretch>
          </a:blipFill>
        </p:spPr>
      </p:sp>
      <p:sp>
        <p:nvSpPr>
          <p:cNvPr name="TextBox 10" id="10"/>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1" id="11"/>
          <p:cNvSpPr txBox="true"/>
          <p:nvPr/>
        </p:nvSpPr>
        <p:spPr>
          <a:xfrm rot="0">
            <a:off x="388774" y="2703083"/>
            <a:ext cx="203038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XỬ LÝ ẢNH</a:t>
            </a:r>
          </a:p>
        </p:txBody>
      </p:sp>
      <p:sp>
        <p:nvSpPr>
          <p:cNvPr name="TextBox 12" id="12"/>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XỬ LÝ DỮ LIỆU</a:t>
            </a:r>
          </a:p>
        </p:txBody>
      </p:sp>
      <p:sp>
        <p:nvSpPr>
          <p:cNvPr name="TextBox 13" id="13"/>
          <p:cNvSpPr txBox="true"/>
          <p:nvPr/>
        </p:nvSpPr>
        <p:spPr>
          <a:xfrm rot="0">
            <a:off x="7473227" y="8727028"/>
            <a:ext cx="3341546"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QUÁ TRÌNH XỬ LÝ </a:t>
            </a:r>
          </a:p>
        </p:txBody>
      </p:sp>
      <p:sp>
        <p:nvSpPr>
          <p:cNvPr name="TextBox 14" id="14"/>
          <p:cNvSpPr txBox="true"/>
          <p:nvPr/>
        </p:nvSpPr>
        <p:spPr>
          <a:xfrm rot="0">
            <a:off x="376864" y="3770931"/>
            <a:ext cx="11861499"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Đối với mô hình InceptionResNetV2</a:t>
            </a:r>
          </a:p>
        </p:txBody>
      </p:sp>
      <p:sp>
        <p:nvSpPr>
          <p:cNvPr name="AutoShape 15" id="15"/>
          <p:cNvSpPr/>
          <p:nvPr/>
        </p:nvSpPr>
        <p:spPr>
          <a:xfrm>
            <a:off x="6203647" y="6629572"/>
            <a:ext cx="1188271" cy="0"/>
          </a:xfrm>
          <a:prstGeom prst="line">
            <a:avLst/>
          </a:prstGeom>
          <a:ln cap="flat" w="38100">
            <a:solidFill>
              <a:srgbClr val="FFFFFF"/>
            </a:solidFill>
            <a:prstDash val="solid"/>
            <a:headEnd type="none" len="sm" w="sm"/>
            <a:tailEnd type="arrow" len="sm" w="med"/>
          </a:ln>
        </p:spPr>
      </p:sp>
      <p:sp>
        <p:nvSpPr>
          <p:cNvPr name="AutoShape 16" id="16"/>
          <p:cNvSpPr/>
          <p:nvPr/>
        </p:nvSpPr>
        <p:spPr>
          <a:xfrm>
            <a:off x="10881502" y="6610522"/>
            <a:ext cx="1188271" cy="0"/>
          </a:xfrm>
          <a:prstGeom prst="line">
            <a:avLst/>
          </a:prstGeom>
          <a:ln cap="flat" w="38100">
            <a:solidFill>
              <a:srgbClr val="FFFFFF"/>
            </a:solidFill>
            <a:prstDash val="solid"/>
            <a:headEnd type="none" len="sm" w="sm"/>
            <a:tailEnd type="arrow" len="sm" w="med"/>
          </a:ln>
        </p:spPr>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10002" y="0"/>
            <a:ext cx="21765062" cy="10287000"/>
          </a:xfrm>
          <a:custGeom>
            <a:avLst/>
            <a:gdLst/>
            <a:ahLst/>
            <a:cxnLst/>
            <a:rect r="r" b="b" t="t" l="l"/>
            <a:pathLst>
              <a:path h="10287000" w="21765062">
                <a:moveTo>
                  <a:pt x="0" y="0"/>
                </a:moveTo>
                <a:lnTo>
                  <a:pt x="21765062" y="0"/>
                </a:lnTo>
                <a:lnTo>
                  <a:pt x="21765062" y="10287000"/>
                </a:lnTo>
                <a:lnTo>
                  <a:pt x="0" y="10287000"/>
                </a:lnTo>
                <a:lnTo>
                  <a:pt x="0" y="0"/>
                </a:lnTo>
                <a:close/>
              </a:path>
            </a:pathLst>
          </a:custGeom>
          <a:blipFill>
            <a:blip r:embed="rId3"/>
            <a:stretch>
              <a:fillRect l="-9834" t="-68371" r="-2059" b="-68371"/>
            </a:stretch>
          </a:blipFill>
        </p:spPr>
      </p:sp>
      <p:sp>
        <p:nvSpPr>
          <p:cNvPr name="Freeform 4" id="4"/>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6">
              <a:alphaModFix amt="18000"/>
            </a:blip>
            <a:stretch>
              <a:fillRect l="0" t="0" r="0" b="0"/>
            </a:stretch>
          </a:blipFill>
        </p:spPr>
      </p:sp>
      <p:sp>
        <p:nvSpPr>
          <p:cNvPr name="TextBox 6" id="6"/>
          <p:cNvSpPr txBox="true"/>
          <p:nvPr/>
        </p:nvSpPr>
        <p:spPr>
          <a:xfrm rot="0">
            <a:off x="220908" y="1582566"/>
            <a:ext cx="8923092" cy="1316259"/>
          </a:xfrm>
          <a:prstGeom prst="rect">
            <a:avLst/>
          </a:prstGeom>
        </p:spPr>
        <p:txBody>
          <a:bodyPr anchor="t" rtlCol="false" tIns="0" lIns="0" bIns="0" rIns="0">
            <a:spAutoFit/>
          </a:bodyPr>
          <a:lstStyle/>
          <a:p>
            <a:pPr algn="ctr">
              <a:lnSpc>
                <a:spcPts val="10056"/>
              </a:lnSpc>
            </a:pPr>
            <a:r>
              <a:rPr lang="en-US" sz="9487">
                <a:solidFill>
                  <a:srgbClr val="FFFFFF"/>
                </a:solidFill>
                <a:latin typeface="Anton"/>
                <a:ea typeface="Anton"/>
                <a:cs typeface="Anton"/>
                <a:sym typeface="Anton"/>
              </a:rPr>
              <a:t>GIỚI THIỆU BÀI TOÁN</a:t>
            </a:r>
          </a:p>
        </p:txBody>
      </p:sp>
      <p:sp>
        <p:nvSpPr>
          <p:cNvPr name="Freeform 7" id="7"/>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57000"/>
            </a:blip>
            <a:stretch>
              <a:fillRect l="0" t="0" r="0" b="0"/>
            </a:stretch>
          </a:blipFill>
        </p:spPr>
      </p:sp>
      <p:sp>
        <p:nvSpPr>
          <p:cNvPr name="Freeform 8" id="8"/>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6">
              <a:alphaModFix amt="18000"/>
            </a:blip>
            <a:stretch>
              <a:fillRect l="0" t="0" r="0" b="0"/>
            </a:stretch>
          </a:blipFill>
        </p:spPr>
      </p:sp>
      <p:sp>
        <p:nvSpPr>
          <p:cNvPr name="Freeform 9" id="9"/>
          <p:cNvSpPr/>
          <p:nvPr/>
        </p:nvSpPr>
        <p:spPr>
          <a:xfrm flipH="false" flipV="false" rot="0">
            <a:off x="12629204" y="-2778802"/>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40000"/>
            </a:blip>
            <a:stretch>
              <a:fillRect l="0" t="0" r="0" b="0"/>
            </a:stretch>
          </a:blipFill>
        </p:spPr>
      </p:sp>
      <p:sp>
        <p:nvSpPr>
          <p:cNvPr name="TextBox 10" id="10"/>
          <p:cNvSpPr txBox="true"/>
          <p:nvPr/>
        </p:nvSpPr>
        <p:spPr>
          <a:xfrm rot="0">
            <a:off x="1249437"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1" id="11"/>
          <p:cNvSpPr txBox="true"/>
          <p:nvPr/>
        </p:nvSpPr>
        <p:spPr>
          <a:xfrm rot="0">
            <a:off x="388774" y="3262191"/>
            <a:ext cx="8690335" cy="6503447"/>
          </a:xfrm>
          <a:prstGeom prst="rect">
            <a:avLst/>
          </a:prstGeom>
        </p:spPr>
        <p:txBody>
          <a:bodyPr anchor="t" rtlCol="false" tIns="0" lIns="0" bIns="0" rIns="0">
            <a:spAutoFit/>
          </a:bodyPr>
          <a:lstStyle/>
          <a:p>
            <a:pPr algn="just">
              <a:lnSpc>
                <a:spcPts val="4317"/>
              </a:lnSpc>
              <a:spcBef>
                <a:spcPct val="0"/>
              </a:spcBef>
            </a:pPr>
            <a:r>
              <a:rPr lang="en-US" sz="3083">
                <a:solidFill>
                  <a:srgbClr val="FFFFFF"/>
                </a:solidFill>
                <a:latin typeface="Tomorrow"/>
                <a:ea typeface="Tomorrow"/>
                <a:cs typeface="Tomorrow"/>
                <a:sym typeface="Tomorrow"/>
              </a:rPr>
              <a:t>Trong bối cảnh xã hội phát triển mạnh mẽ, các vấn đề giao thông đô thị vẫn đặt ra nhiều thách thức nghiêm trọng, nổi bật nhất là sự gia tăng nhanh chóng về số lượng phương tiện ở các thành phố lớn. Điều này gây ảnh hưởng thường xuyên tới chất lượng cuộc sống của người dân, đồng thời làm giảm hiệu quả trong việc quản lý và xử lý thông tin giao thông. Không chỉ thế, điều này còn gây áp lực lớn đến vấn đề an ninh trật tự khi phải đối mặt với số lượng ngày càng tăng của các hành vi phạm giao thông. </a:t>
            </a:r>
          </a:p>
        </p:txBody>
      </p:sp>
    </p:spTree>
  </p:cSld>
  <p:clrMapOvr>
    <a:masterClrMapping/>
  </p:clrMapOvr>
  <p:transition spd="slow">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783529" y="8696364"/>
            <a:ext cx="9477174" cy="3435475"/>
          </a:xfrm>
          <a:custGeom>
            <a:avLst/>
            <a:gdLst/>
            <a:ahLst/>
            <a:cxnLst/>
            <a:rect r="r" b="b" t="t" l="l"/>
            <a:pathLst>
              <a:path h="3435475" w="9477174">
                <a:moveTo>
                  <a:pt x="0" y="0"/>
                </a:moveTo>
                <a:lnTo>
                  <a:pt x="9477173" y="0"/>
                </a:lnTo>
                <a:lnTo>
                  <a:pt x="9477173" y="3435476"/>
                </a:lnTo>
                <a:lnTo>
                  <a:pt x="0" y="3435476"/>
                </a:lnTo>
                <a:lnTo>
                  <a:pt x="0" y="0"/>
                </a:lnTo>
                <a:close/>
              </a:path>
            </a:pathLst>
          </a:custGeom>
          <a:blipFill>
            <a:blip r:embed="rId7">
              <a:alphaModFix amt="57000"/>
            </a:blip>
            <a:stretch>
              <a:fillRect l="0" t="0" r="0" b="0"/>
            </a:stretch>
          </a:blipFill>
        </p:spPr>
      </p:sp>
      <p:sp>
        <p:nvSpPr>
          <p:cNvPr name="TextBox 7" id="7"/>
          <p:cNvSpPr txBox="true"/>
          <p:nvPr/>
        </p:nvSpPr>
        <p:spPr>
          <a:xfrm rot="0">
            <a:off x="376864" y="3786536"/>
            <a:ext cx="11861499" cy="378882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YOLO:</a:t>
            </a:r>
          </a:p>
          <a:p>
            <a:pPr algn="just" marL="665789" indent="-332894" lvl="1">
              <a:lnSpc>
                <a:spcPts val="4317"/>
              </a:lnSpc>
              <a:buFont typeface="Arial"/>
              <a:buChar char="•"/>
            </a:pPr>
            <a:r>
              <a:rPr lang="en-US" sz="3083">
                <a:solidFill>
                  <a:srgbClr val="10D3F9"/>
                </a:solidFill>
                <a:latin typeface="Tomorrow"/>
                <a:ea typeface="Tomorrow"/>
                <a:cs typeface="Tomorrow"/>
                <a:sym typeface="Tomorrow"/>
              </a:rPr>
              <a:t>YOLO xử lý hình ảnh sao cho chiều dài và chiều rộng của hình ảnh trở nên bằng nhau (hình vuông) mà không làm biến dạng hay mất nội dung của hình ảnh gốc.</a:t>
            </a:r>
          </a:p>
          <a:p>
            <a:pPr algn="just" marL="665789" indent="-332894" lvl="1">
              <a:lnSpc>
                <a:spcPts val="4317"/>
              </a:lnSpc>
              <a:buFont typeface="Arial"/>
              <a:buChar char="•"/>
            </a:pPr>
            <a:r>
              <a:rPr lang="en-US" sz="3083">
                <a:solidFill>
                  <a:srgbClr val="10D3F9"/>
                </a:solidFill>
                <a:latin typeface="Tomorrow"/>
                <a:ea typeface="Tomorrow"/>
                <a:cs typeface="Tomorrow"/>
                <a:sym typeface="Tomorrow"/>
              </a:rPr>
              <a:t>Nội dung gốc nằm ở góc trên bên trái, và các phần bổ sung được điền màu đen.</a:t>
            </a:r>
          </a:p>
          <a:p>
            <a:pPr algn="just" marL="0" indent="0" lvl="0">
              <a:lnSpc>
                <a:spcPts val="4317"/>
              </a:lnSpc>
              <a:spcBef>
                <a:spcPct val="0"/>
              </a:spcBef>
            </a:pPr>
          </a:p>
        </p:txBody>
      </p:sp>
      <p:sp>
        <p:nvSpPr>
          <p:cNvPr name="Freeform 8" id="8"/>
          <p:cNvSpPr/>
          <p:nvPr/>
        </p:nvSpPr>
        <p:spPr>
          <a:xfrm flipH="false" flipV="false" rot="0">
            <a:off x="2419159" y="7575358"/>
            <a:ext cx="9784582" cy="2192040"/>
          </a:xfrm>
          <a:custGeom>
            <a:avLst/>
            <a:gdLst/>
            <a:ahLst/>
            <a:cxnLst/>
            <a:rect r="r" b="b" t="t" l="l"/>
            <a:pathLst>
              <a:path h="2192040" w="9784582">
                <a:moveTo>
                  <a:pt x="0" y="0"/>
                </a:moveTo>
                <a:lnTo>
                  <a:pt x="9784582" y="0"/>
                </a:lnTo>
                <a:lnTo>
                  <a:pt x="9784582" y="2192040"/>
                </a:lnTo>
                <a:lnTo>
                  <a:pt x="0" y="2192040"/>
                </a:lnTo>
                <a:lnTo>
                  <a:pt x="0" y="0"/>
                </a:lnTo>
                <a:close/>
              </a:path>
            </a:pathLst>
          </a:custGeom>
          <a:blipFill>
            <a:blip r:embed="rId8"/>
            <a:stretch>
              <a:fillRect l="0" t="0" r="0" b="0"/>
            </a:stretch>
          </a:blipFill>
        </p:spPr>
      </p:sp>
      <p:sp>
        <p:nvSpPr>
          <p:cNvPr name="TextBox 9" id="9"/>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388774" y="2703083"/>
            <a:ext cx="203038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XỬ LÝ ẢNH</a:t>
            </a:r>
          </a:p>
        </p:txBody>
      </p:sp>
      <p:sp>
        <p:nvSpPr>
          <p:cNvPr name="TextBox 11" id="11"/>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XỬ LÝ DỮ LIỆU</a:t>
            </a:r>
          </a:p>
        </p:txBody>
      </p:sp>
    </p:spTree>
  </p:cSld>
  <p:clrMapOvr>
    <a:masterClrMapping/>
  </p:clrMapOvr>
  <p:transition spd="slow">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4025984" y="501907"/>
            <a:ext cx="12919638" cy="12919638"/>
          </a:xfrm>
          <a:custGeom>
            <a:avLst/>
            <a:gdLst/>
            <a:ahLst/>
            <a:cxnLst/>
            <a:rect r="r" b="b" t="t" l="l"/>
            <a:pathLst>
              <a:path h="12919638" w="12919638">
                <a:moveTo>
                  <a:pt x="0" y="0"/>
                </a:moveTo>
                <a:lnTo>
                  <a:pt x="12919638" y="0"/>
                </a:lnTo>
                <a:lnTo>
                  <a:pt x="12919638"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623756" y="9170480"/>
            <a:ext cx="9477174" cy="3435475"/>
          </a:xfrm>
          <a:custGeom>
            <a:avLst/>
            <a:gdLst/>
            <a:ahLst/>
            <a:cxnLst/>
            <a:rect r="r" b="b" t="t" l="l"/>
            <a:pathLst>
              <a:path h="3435475" w="9477174">
                <a:moveTo>
                  <a:pt x="0" y="0"/>
                </a:moveTo>
                <a:lnTo>
                  <a:pt x="9477173" y="0"/>
                </a:lnTo>
                <a:lnTo>
                  <a:pt x="9477173" y="3435475"/>
                </a:lnTo>
                <a:lnTo>
                  <a:pt x="0" y="3435475"/>
                </a:lnTo>
                <a:lnTo>
                  <a:pt x="0" y="0"/>
                </a:lnTo>
                <a:close/>
              </a:path>
            </a:pathLst>
          </a:custGeom>
          <a:blipFill>
            <a:blip r:embed="rId7">
              <a:alphaModFix amt="57000"/>
            </a:blip>
            <a:stretch>
              <a:fillRect l="0" t="0" r="0" b="0"/>
            </a:stretch>
          </a:blipFill>
        </p:spPr>
      </p:sp>
      <p:sp>
        <p:nvSpPr>
          <p:cNvPr name="Freeform 7" id="7"/>
          <p:cNvSpPr/>
          <p:nvPr/>
        </p:nvSpPr>
        <p:spPr>
          <a:xfrm flipH="false" flipV="false" rot="0">
            <a:off x="5850765" y="6302605"/>
            <a:ext cx="3352493" cy="3244270"/>
          </a:xfrm>
          <a:custGeom>
            <a:avLst/>
            <a:gdLst/>
            <a:ahLst/>
            <a:cxnLst/>
            <a:rect r="r" b="b" t="t" l="l"/>
            <a:pathLst>
              <a:path h="3244270" w="3352493">
                <a:moveTo>
                  <a:pt x="0" y="0"/>
                </a:moveTo>
                <a:lnTo>
                  <a:pt x="3352493" y="0"/>
                </a:lnTo>
                <a:lnTo>
                  <a:pt x="3352493" y="3244270"/>
                </a:lnTo>
                <a:lnTo>
                  <a:pt x="0" y="3244270"/>
                </a:lnTo>
                <a:lnTo>
                  <a:pt x="0" y="0"/>
                </a:lnTo>
                <a:close/>
              </a:path>
            </a:pathLst>
          </a:custGeom>
          <a:blipFill>
            <a:blip r:embed="rId8"/>
            <a:stretch>
              <a:fillRect l="0" t="0" r="0" b="-4201"/>
            </a:stretch>
          </a:blipFill>
        </p:spPr>
      </p:sp>
      <p:sp>
        <p:nvSpPr>
          <p:cNvPr name="Freeform 8" id="8"/>
          <p:cNvSpPr/>
          <p:nvPr/>
        </p:nvSpPr>
        <p:spPr>
          <a:xfrm flipH="false" flipV="false" rot="0">
            <a:off x="505633" y="6358409"/>
            <a:ext cx="3164177" cy="2373133"/>
          </a:xfrm>
          <a:custGeom>
            <a:avLst/>
            <a:gdLst/>
            <a:ahLst/>
            <a:cxnLst/>
            <a:rect r="r" b="b" t="t" l="l"/>
            <a:pathLst>
              <a:path h="2373133" w="3164177">
                <a:moveTo>
                  <a:pt x="0" y="0"/>
                </a:moveTo>
                <a:lnTo>
                  <a:pt x="3164177" y="0"/>
                </a:lnTo>
                <a:lnTo>
                  <a:pt x="3164177" y="2373133"/>
                </a:lnTo>
                <a:lnTo>
                  <a:pt x="0" y="2373133"/>
                </a:lnTo>
                <a:lnTo>
                  <a:pt x="0" y="0"/>
                </a:lnTo>
                <a:close/>
              </a:path>
            </a:pathLst>
          </a:custGeom>
          <a:blipFill>
            <a:blip r:embed="rId9"/>
            <a:stretch>
              <a:fillRect l="0" t="0" r="0" b="0"/>
            </a:stretch>
          </a:blipFill>
          <a:ln cap="sq">
            <a:noFill/>
            <a:prstDash val="dash"/>
            <a:miter/>
          </a:ln>
        </p:spPr>
      </p:sp>
      <p:sp>
        <p:nvSpPr>
          <p:cNvPr name="Freeform 9" id="9"/>
          <p:cNvSpPr/>
          <p:nvPr/>
        </p:nvSpPr>
        <p:spPr>
          <a:xfrm flipH="false" flipV="false" rot="0">
            <a:off x="11385091" y="6256326"/>
            <a:ext cx="6477330" cy="2787843"/>
          </a:xfrm>
          <a:custGeom>
            <a:avLst/>
            <a:gdLst/>
            <a:ahLst/>
            <a:cxnLst/>
            <a:rect r="r" b="b" t="t" l="l"/>
            <a:pathLst>
              <a:path h="2787843" w="6477330">
                <a:moveTo>
                  <a:pt x="0" y="0"/>
                </a:moveTo>
                <a:lnTo>
                  <a:pt x="6477330" y="0"/>
                </a:lnTo>
                <a:lnTo>
                  <a:pt x="6477330" y="2787842"/>
                </a:lnTo>
                <a:lnTo>
                  <a:pt x="0" y="2787842"/>
                </a:lnTo>
                <a:lnTo>
                  <a:pt x="0" y="0"/>
                </a:lnTo>
                <a:close/>
              </a:path>
            </a:pathLst>
          </a:custGeom>
          <a:blipFill>
            <a:blip r:embed="rId10"/>
            <a:stretch>
              <a:fillRect l="0" t="0" r="0" b="0"/>
            </a:stretch>
          </a:blipFill>
        </p:spPr>
      </p:sp>
      <p:sp>
        <p:nvSpPr>
          <p:cNvPr name="TextBox 10" id="10"/>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1" id="11"/>
          <p:cNvSpPr txBox="true"/>
          <p:nvPr/>
        </p:nvSpPr>
        <p:spPr>
          <a:xfrm rot="0">
            <a:off x="388774" y="2508962"/>
            <a:ext cx="2030385"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XỬ LÝ ẢNH</a:t>
            </a:r>
          </a:p>
        </p:txBody>
      </p:sp>
      <p:sp>
        <p:nvSpPr>
          <p:cNvPr name="TextBox 12" id="12"/>
          <p:cNvSpPr txBox="true"/>
          <p:nvPr/>
        </p:nvSpPr>
        <p:spPr>
          <a:xfrm rot="0">
            <a:off x="388774" y="1429172"/>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XỬ LÝ DỮ LIỆU</a:t>
            </a:r>
          </a:p>
        </p:txBody>
      </p:sp>
      <p:sp>
        <p:nvSpPr>
          <p:cNvPr name="TextBox 13" id="13"/>
          <p:cNvSpPr txBox="true"/>
          <p:nvPr/>
        </p:nvSpPr>
        <p:spPr>
          <a:xfrm rot="0">
            <a:off x="388774" y="4086196"/>
            <a:ext cx="17379748" cy="161712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Sau đó, hình ảnh được resize về kích thước chuẩn của mô hình YOLO (640x640), chuyển đổi về dạng số và chuẩn hóa tương tự như mô hình InceptionResNetV2.</a:t>
            </a:r>
          </a:p>
          <a:p>
            <a:pPr algn="just" marL="0" indent="0" lvl="0">
              <a:lnSpc>
                <a:spcPts val="4317"/>
              </a:lnSpc>
              <a:spcBef>
                <a:spcPct val="0"/>
              </a:spcBef>
            </a:pPr>
          </a:p>
        </p:txBody>
      </p:sp>
      <p:sp>
        <p:nvSpPr>
          <p:cNvPr name="TextBox 14" id="14"/>
          <p:cNvSpPr txBox="true"/>
          <p:nvPr/>
        </p:nvSpPr>
        <p:spPr>
          <a:xfrm rot="0">
            <a:off x="388774" y="3307274"/>
            <a:ext cx="11861499"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Đối với mô hình YOLO:</a:t>
            </a:r>
          </a:p>
        </p:txBody>
      </p:sp>
      <p:sp>
        <p:nvSpPr>
          <p:cNvPr name="TextBox 15" id="15"/>
          <p:cNvSpPr txBox="true"/>
          <p:nvPr/>
        </p:nvSpPr>
        <p:spPr>
          <a:xfrm rot="0">
            <a:off x="7532486" y="9297044"/>
            <a:ext cx="3341546"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QUÁ TRÌNH XỬ LÝ </a:t>
            </a:r>
          </a:p>
        </p:txBody>
      </p:sp>
      <p:sp>
        <p:nvSpPr>
          <p:cNvPr name="AutoShape 16" id="16"/>
          <p:cNvSpPr/>
          <p:nvPr/>
        </p:nvSpPr>
        <p:spPr>
          <a:xfrm flipV="true">
            <a:off x="4166152" y="7525926"/>
            <a:ext cx="1188271" cy="0"/>
          </a:xfrm>
          <a:prstGeom prst="line">
            <a:avLst/>
          </a:prstGeom>
          <a:ln cap="flat" w="38100">
            <a:solidFill>
              <a:srgbClr val="FFFFFF"/>
            </a:solidFill>
            <a:prstDash val="solid"/>
            <a:headEnd type="none" len="sm" w="sm"/>
            <a:tailEnd type="arrow" len="sm" w="med"/>
          </a:ln>
        </p:spPr>
      </p:sp>
      <p:sp>
        <p:nvSpPr>
          <p:cNvPr name="AutoShape 17" id="17"/>
          <p:cNvSpPr/>
          <p:nvPr/>
        </p:nvSpPr>
        <p:spPr>
          <a:xfrm flipV="true">
            <a:off x="9700039" y="7506876"/>
            <a:ext cx="1188271" cy="0"/>
          </a:xfrm>
          <a:prstGeom prst="line">
            <a:avLst/>
          </a:prstGeom>
          <a:ln cap="flat" w="38100">
            <a:solidFill>
              <a:srgbClr val="FFFFFF"/>
            </a:solidFill>
            <a:prstDash val="solid"/>
            <a:headEnd type="none" len="sm" w="sm"/>
            <a:tailEnd type="arrow" len="sm" w="med"/>
          </a:ln>
        </p:spPr>
      </p:sp>
    </p:spTree>
  </p:cSld>
  <p:clrMapOvr>
    <a:masterClrMapping/>
  </p:clrMapOvr>
  <p:transition spd="slow">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PHÂN CHIA TẬP DỮ LIỆU</a:t>
            </a:r>
          </a:p>
        </p:txBody>
      </p:sp>
    </p:spTree>
  </p:cSld>
  <p:clrMapOvr>
    <a:masterClrMapping/>
  </p:clrMapOvr>
  <p:transition spd="slow">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TextBox 7" id="7"/>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388774" y="1528044"/>
            <a:ext cx="16369614"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PHÂN CHIA DỮ LIỆU THÀNH TẬP TRAIN VÀ VALIDATION</a:t>
            </a:r>
          </a:p>
        </p:txBody>
      </p:sp>
      <p:sp>
        <p:nvSpPr>
          <p:cNvPr name="TextBox 9" id="9"/>
          <p:cNvSpPr txBox="true"/>
          <p:nvPr/>
        </p:nvSpPr>
        <p:spPr>
          <a:xfrm rot="0">
            <a:off x="454126" y="2712608"/>
            <a:ext cx="16017218" cy="216004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Sau khi chuyển đổi, chuẩn hoá ảnh và nhãn. Chúng ta phân chia tập dữ liệu thành 2 phần train và validation với tỉ lệ 80:20</a:t>
            </a:r>
          </a:p>
          <a:p>
            <a:pPr algn="just">
              <a:lnSpc>
                <a:spcPts val="4317"/>
              </a:lnSpc>
            </a:pPr>
            <a:r>
              <a:rPr lang="en-US" sz="3083">
                <a:solidFill>
                  <a:srgbClr val="10D3F9"/>
                </a:solidFill>
                <a:latin typeface="Tomorrow"/>
                <a:ea typeface="Tomorrow"/>
                <a:cs typeface="Tomorrow"/>
                <a:sym typeface="Tomorrow"/>
              </a:rPr>
              <a:t> </a:t>
            </a:r>
          </a:p>
          <a:p>
            <a:pPr algn="just" marL="0" indent="0" lvl="0">
              <a:lnSpc>
                <a:spcPts val="4317"/>
              </a:lnSpc>
              <a:spcBef>
                <a:spcPct val="0"/>
              </a:spcBef>
            </a:pPr>
          </a:p>
        </p:txBody>
      </p:sp>
      <p:sp>
        <p:nvSpPr>
          <p:cNvPr name="TextBox 10" id="10"/>
          <p:cNvSpPr txBox="true"/>
          <p:nvPr/>
        </p:nvSpPr>
        <p:spPr>
          <a:xfrm rot="0">
            <a:off x="444601" y="4148093"/>
            <a:ext cx="14985007" cy="270297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Tập train : dùng để huấn luyện, giúp mô hình học các đặc trưng và mối quan hệ từ dữ liệu</a:t>
            </a:r>
          </a:p>
          <a:p>
            <a:pPr algn="just">
              <a:lnSpc>
                <a:spcPts val="4317"/>
              </a:lnSpc>
            </a:pPr>
          </a:p>
          <a:p>
            <a:pPr algn="just">
              <a:lnSpc>
                <a:spcPts val="4317"/>
              </a:lnSpc>
            </a:pPr>
            <a:r>
              <a:rPr lang="en-US" sz="3083">
                <a:solidFill>
                  <a:srgbClr val="10D3F9"/>
                </a:solidFill>
                <a:latin typeface="Tomorrow"/>
                <a:ea typeface="Tomorrow"/>
                <a:cs typeface="Tomorrow"/>
                <a:sym typeface="Tomorrow"/>
              </a:rPr>
              <a:t> </a:t>
            </a:r>
          </a:p>
          <a:p>
            <a:pPr algn="just" marL="0" indent="0" lvl="0">
              <a:lnSpc>
                <a:spcPts val="4317"/>
              </a:lnSpc>
              <a:spcBef>
                <a:spcPct val="0"/>
              </a:spcBef>
            </a:pPr>
          </a:p>
        </p:txBody>
      </p:sp>
      <p:sp>
        <p:nvSpPr>
          <p:cNvPr name="TextBox 11" id="11"/>
          <p:cNvSpPr txBox="true"/>
          <p:nvPr/>
        </p:nvSpPr>
        <p:spPr>
          <a:xfrm rot="0">
            <a:off x="388774" y="5463205"/>
            <a:ext cx="15040834" cy="216004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Tập validation : dùng để điều chỉnh các tham số đảm bảo rằng mô hình không chỉ học thuộc các đặc điểm của tập huấn luyện mà còn có khả năng tổng quát tốt trên dữ liệu mới</a:t>
            </a:r>
          </a:p>
          <a:p>
            <a:pPr algn="just" marL="0" indent="0" lvl="0">
              <a:lnSpc>
                <a:spcPts val="4317"/>
              </a:lnSpc>
              <a:spcBef>
                <a:spcPct val="0"/>
              </a:spcBef>
            </a:pPr>
          </a:p>
        </p:txBody>
      </p:sp>
    </p:spTree>
  </p:cSld>
  <p:clrMapOvr>
    <a:masterClrMapping/>
  </p:clrMapOvr>
  <p:transition spd="slow">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540154" y="3786805"/>
            <a:ext cx="17335803" cy="1105157"/>
          </a:xfrm>
          <a:custGeom>
            <a:avLst/>
            <a:gdLst/>
            <a:ahLst/>
            <a:cxnLst/>
            <a:rect r="r" b="b" t="t" l="l"/>
            <a:pathLst>
              <a:path h="1105157" w="17335803">
                <a:moveTo>
                  <a:pt x="0" y="0"/>
                </a:moveTo>
                <a:lnTo>
                  <a:pt x="17335804" y="0"/>
                </a:lnTo>
                <a:lnTo>
                  <a:pt x="17335804" y="1105158"/>
                </a:lnTo>
                <a:lnTo>
                  <a:pt x="0" y="1105158"/>
                </a:lnTo>
                <a:lnTo>
                  <a:pt x="0" y="0"/>
                </a:lnTo>
                <a:close/>
              </a:path>
            </a:pathLst>
          </a:custGeom>
          <a:blipFill>
            <a:blip r:embed="rId7"/>
            <a:stretch>
              <a:fillRect l="0" t="0" r="0" b="0"/>
            </a:stretch>
          </a:blipFill>
        </p:spPr>
      </p:sp>
      <p:sp>
        <p:nvSpPr>
          <p:cNvPr name="Freeform 8" id="8"/>
          <p:cNvSpPr/>
          <p:nvPr/>
        </p:nvSpPr>
        <p:spPr>
          <a:xfrm flipH="false" flipV="false" rot="0">
            <a:off x="708737" y="6559123"/>
            <a:ext cx="5318757" cy="1448338"/>
          </a:xfrm>
          <a:custGeom>
            <a:avLst/>
            <a:gdLst/>
            <a:ahLst/>
            <a:cxnLst/>
            <a:rect r="r" b="b" t="t" l="l"/>
            <a:pathLst>
              <a:path h="1448338" w="5318757">
                <a:moveTo>
                  <a:pt x="0" y="0"/>
                </a:moveTo>
                <a:lnTo>
                  <a:pt x="5318756" y="0"/>
                </a:lnTo>
                <a:lnTo>
                  <a:pt x="5318756" y="1448338"/>
                </a:lnTo>
                <a:lnTo>
                  <a:pt x="0" y="1448338"/>
                </a:lnTo>
                <a:lnTo>
                  <a:pt x="0" y="0"/>
                </a:lnTo>
                <a:close/>
              </a:path>
            </a:pathLst>
          </a:custGeom>
          <a:blipFill>
            <a:blip r:embed="rId8"/>
            <a:stretch>
              <a:fillRect l="0" t="0" r="0" b="0"/>
            </a:stretch>
          </a:blipFill>
        </p:spPr>
      </p:sp>
      <p:sp>
        <p:nvSpPr>
          <p:cNvPr name="TextBox 9" id="9"/>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388774" y="1528044"/>
            <a:ext cx="16369614"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PHÂN CHIA DỮ LIỆU THÀNH TẬP TRAIN VÀ VALIDATION</a:t>
            </a:r>
          </a:p>
        </p:txBody>
      </p:sp>
      <p:sp>
        <p:nvSpPr>
          <p:cNvPr name="TextBox 11" id="11"/>
          <p:cNvSpPr txBox="true"/>
          <p:nvPr/>
        </p:nvSpPr>
        <p:spPr>
          <a:xfrm rot="0">
            <a:off x="388774" y="2712608"/>
            <a:ext cx="14677396"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algn="just" marL="0" indent="0" lvl="0">
              <a:lnSpc>
                <a:spcPts val="4317"/>
              </a:lnSpc>
              <a:spcBef>
                <a:spcPct val="0"/>
              </a:spcBef>
            </a:pPr>
          </a:p>
        </p:txBody>
      </p:sp>
      <p:sp>
        <p:nvSpPr>
          <p:cNvPr name="TextBox 12" id="12"/>
          <p:cNvSpPr txBox="true"/>
          <p:nvPr/>
        </p:nvSpPr>
        <p:spPr>
          <a:xfrm rot="0">
            <a:off x="425551" y="5427776"/>
            <a:ext cx="14677396"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Đối với mô hình YOLO:</a:t>
            </a:r>
          </a:p>
        </p:txBody>
      </p:sp>
    </p:spTree>
  </p:cSld>
  <p:clrMapOvr>
    <a:masterClrMapping/>
  </p:clrMapOvr>
  <p:transition spd="slow">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HUẤN LUYỆN VÀ LƯU MÔ HÌNH</a:t>
            </a:r>
          </a:p>
        </p:txBody>
      </p:sp>
    </p:spTree>
  </p:cSld>
  <p:clrMapOvr>
    <a:masterClrMapping/>
  </p:clrMapOvr>
  <p:transition spd="slow">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2629204" y="-2778802"/>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4353949"/>
            <a:ext cx="14729747" cy="1252028"/>
          </a:xfrm>
          <a:custGeom>
            <a:avLst/>
            <a:gdLst/>
            <a:ahLst/>
            <a:cxnLst/>
            <a:rect r="r" b="b" t="t" l="l"/>
            <a:pathLst>
              <a:path h="1252028" w="14729747">
                <a:moveTo>
                  <a:pt x="0" y="0"/>
                </a:moveTo>
                <a:lnTo>
                  <a:pt x="14729747" y="0"/>
                </a:lnTo>
                <a:lnTo>
                  <a:pt x="14729747" y="1252029"/>
                </a:lnTo>
                <a:lnTo>
                  <a:pt x="0" y="1252029"/>
                </a:lnTo>
                <a:lnTo>
                  <a:pt x="0" y="0"/>
                </a:lnTo>
                <a:close/>
              </a:path>
            </a:pathLst>
          </a:custGeom>
          <a:blipFill>
            <a:blip r:embed="rId7"/>
            <a:stretch>
              <a:fillRect l="0" t="0" r="0" b="0"/>
            </a:stretch>
          </a:blipFill>
        </p:spPr>
      </p:sp>
      <p:sp>
        <p:nvSpPr>
          <p:cNvPr name="Freeform 9" id="9"/>
          <p:cNvSpPr/>
          <p:nvPr/>
        </p:nvSpPr>
        <p:spPr>
          <a:xfrm flipH="false" flipV="false" rot="0">
            <a:off x="1028700" y="7260697"/>
            <a:ext cx="8115300" cy="1075277"/>
          </a:xfrm>
          <a:custGeom>
            <a:avLst/>
            <a:gdLst/>
            <a:ahLst/>
            <a:cxnLst/>
            <a:rect r="r" b="b" t="t" l="l"/>
            <a:pathLst>
              <a:path h="1075277" w="8115300">
                <a:moveTo>
                  <a:pt x="0" y="0"/>
                </a:moveTo>
                <a:lnTo>
                  <a:pt x="8115300" y="0"/>
                </a:lnTo>
                <a:lnTo>
                  <a:pt x="8115300" y="1075277"/>
                </a:lnTo>
                <a:lnTo>
                  <a:pt x="0" y="1075277"/>
                </a:lnTo>
                <a:lnTo>
                  <a:pt x="0" y="0"/>
                </a:lnTo>
                <a:close/>
              </a:path>
            </a:pathLst>
          </a:custGeom>
          <a:blipFill>
            <a:blip r:embed="rId8"/>
            <a:stretch>
              <a:fillRect l="0" t="0" r="0" b="0"/>
            </a:stretch>
          </a:blipFill>
        </p:spPr>
      </p:sp>
      <p:sp>
        <p:nvSpPr>
          <p:cNvPr name="TextBox 10" id="10"/>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1" id="11"/>
          <p:cNvSpPr txBox="true"/>
          <p:nvPr/>
        </p:nvSpPr>
        <p:spPr>
          <a:xfrm rot="0">
            <a:off x="388774" y="2826361"/>
            <a:ext cx="16338325" cy="216004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 ta huấn luyện mô hình với batch_size = 10 và epochs = 100:</a:t>
            </a:r>
          </a:p>
          <a:p>
            <a:pPr algn="just">
              <a:lnSpc>
                <a:spcPts val="4317"/>
              </a:lnSpc>
            </a:pPr>
          </a:p>
          <a:p>
            <a:pPr algn="just" marL="0" indent="0" lvl="0">
              <a:lnSpc>
                <a:spcPts val="4317"/>
              </a:lnSpc>
              <a:spcBef>
                <a:spcPct val="0"/>
              </a:spcBef>
            </a:pPr>
          </a:p>
        </p:txBody>
      </p:sp>
      <p:sp>
        <p:nvSpPr>
          <p:cNvPr name="TextBox 12" id="12"/>
          <p:cNvSpPr txBox="true"/>
          <p:nvPr/>
        </p:nvSpPr>
        <p:spPr>
          <a:xfrm rot="0">
            <a:off x="388774" y="1528044"/>
            <a:ext cx="16369614"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HUẤN LUYỆN VÀ LƯU MÔ HÌNH</a:t>
            </a:r>
          </a:p>
        </p:txBody>
      </p:sp>
      <p:sp>
        <p:nvSpPr>
          <p:cNvPr name="TextBox 13" id="13"/>
          <p:cNvSpPr txBox="true"/>
          <p:nvPr/>
        </p:nvSpPr>
        <p:spPr>
          <a:xfrm rot="0">
            <a:off x="388774" y="6072200"/>
            <a:ext cx="16338325"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Sau khi huấn luyện xong, mô hình được lưu dưới định dạng .keras:</a:t>
            </a:r>
          </a:p>
        </p:txBody>
      </p:sp>
    </p:spTree>
  </p:cSld>
  <p:clrMapOvr>
    <a:masterClrMapping/>
  </p:clrMapOvr>
  <p:transition spd="slow">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2629204" y="-2778802"/>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88774" y="3795499"/>
            <a:ext cx="14347521" cy="1022261"/>
          </a:xfrm>
          <a:custGeom>
            <a:avLst/>
            <a:gdLst/>
            <a:ahLst/>
            <a:cxnLst/>
            <a:rect r="r" b="b" t="t" l="l"/>
            <a:pathLst>
              <a:path h="1022261" w="14347521">
                <a:moveTo>
                  <a:pt x="0" y="0"/>
                </a:moveTo>
                <a:lnTo>
                  <a:pt x="14347521" y="0"/>
                </a:lnTo>
                <a:lnTo>
                  <a:pt x="14347521" y="1022261"/>
                </a:lnTo>
                <a:lnTo>
                  <a:pt x="0" y="1022261"/>
                </a:lnTo>
                <a:lnTo>
                  <a:pt x="0" y="0"/>
                </a:lnTo>
                <a:close/>
              </a:path>
            </a:pathLst>
          </a:custGeom>
          <a:blipFill>
            <a:blip r:embed="rId7"/>
            <a:stretch>
              <a:fillRect l="0" t="0" r="0" b="0"/>
            </a:stretch>
          </a:blipFill>
        </p:spPr>
      </p:sp>
      <p:sp>
        <p:nvSpPr>
          <p:cNvPr name="Freeform 9" id="9"/>
          <p:cNvSpPr/>
          <p:nvPr/>
        </p:nvSpPr>
        <p:spPr>
          <a:xfrm flipH="false" flipV="false" rot="0">
            <a:off x="388774" y="6508829"/>
            <a:ext cx="14093262" cy="968912"/>
          </a:xfrm>
          <a:custGeom>
            <a:avLst/>
            <a:gdLst/>
            <a:ahLst/>
            <a:cxnLst/>
            <a:rect r="r" b="b" t="t" l="l"/>
            <a:pathLst>
              <a:path h="968912" w="14093262">
                <a:moveTo>
                  <a:pt x="0" y="0"/>
                </a:moveTo>
                <a:lnTo>
                  <a:pt x="14093261" y="0"/>
                </a:lnTo>
                <a:lnTo>
                  <a:pt x="14093261" y="968911"/>
                </a:lnTo>
                <a:lnTo>
                  <a:pt x="0" y="968911"/>
                </a:lnTo>
                <a:lnTo>
                  <a:pt x="0" y="0"/>
                </a:lnTo>
                <a:close/>
              </a:path>
            </a:pathLst>
          </a:custGeom>
          <a:blipFill>
            <a:blip r:embed="rId8"/>
            <a:stretch>
              <a:fillRect l="0" t="0" r="0" b="0"/>
            </a:stretch>
          </a:blipFill>
        </p:spPr>
      </p:sp>
      <p:sp>
        <p:nvSpPr>
          <p:cNvPr name="TextBox 10" id="10"/>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1" id="11"/>
          <p:cNvSpPr txBox="true"/>
          <p:nvPr/>
        </p:nvSpPr>
        <p:spPr>
          <a:xfrm rot="0">
            <a:off x="388774" y="2689508"/>
            <a:ext cx="16338325" cy="161712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YOLO, ta huấn luyện mô hình với batch_size = 8 và epochs = 5:</a:t>
            </a:r>
          </a:p>
          <a:p>
            <a:pPr algn="just">
              <a:lnSpc>
                <a:spcPts val="4317"/>
              </a:lnSpc>
            </a:pPr>
          </a:p>
          <a:p>
            <a:pPr algn="just" marL="0" indent="0" lvl="0">
              <a:lnSpc>
                <a:spcPts val="4317"/>
              </a:lnSpc>
              <a:spcBef>
                <a:spcPct val="0"/>
              </a:spcBef>
            </a:pPr>
          </a:p>
        </p:txBody>
      </p:sp>
      <p:sp>
        <p:nvSpPr>
          <p:cNvPr name="TextBox 12" id="12"/>
          <p:cNvSpPr txBox="true"/>
          <p:nvPr/>
        </p:nvSpPr>
        <p:spPr>
          <a:xfrm rot="0">
            <a:off x="388774" y="1528044"/>
            <a:ext cx="16369614"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HUẤN LUYỆN VÀ LƯU MÔ HÌNH</a:t>
            </a:r>
          </a:p>
        </p:txBody>
      </p:sp>
      <p:sp>
        <p:nvSpPr>
          <p:cNvPr name="TextBox 13" id="13"/>
          <p:cNvSpPr txBox="true"/>
          <p:nvPr/>
        </p:nvSpPr>
        <p:spPr>
          <a:xfrm rot="0">
            <a:off x="388774" y="5320332"/>
            <a:ext cx="16338325"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Sau khi huấn luyện xong, mô hình được lưu dưới định dạng .onnx:</a:t>
            </a:r>
          </a:p>
        </p:txBody>
      </p:sp>
    </p:spTree>
  </p:cSld>
  <p:clrMapOvr>
    <a:masterClrMapping/>
  </p:clrMapOvr>
  <p:transition spd="slow">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DỰ ĐOÁN BOUNDING BOX</a:t>
            </a:r>
          </a:p>
        </p:txBody>
      </p:sp>
    </p:spTree>
  </p:cSld>
  <p:clrMapOvr>
    <a:masterClrMapping/>
  </p:clrMapOvr>
  <p:transition spd="slow">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4157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783529" y="8696364"/>
            <a:ext cx="9477174" cy="3435475"/>
          </a:xfrm>
          <a:custGeom>
            <a:avLst/>
            <a:gdLst/>
            <a:ahLst/>
            <a:cxnLst/>
            <a:rect r="r" b="b" t="t" l="l"/>
            <a:pathLst>
              <a:path h="3435475" w="9477174">
                <a:moveTo>
                  <a:pt x="0" y="0"/>
                </a:moveTo>
                <a:lnTo>
                  <a:pt x="9477173" y="0"/>
                </a:lnTo>
                <a:lnTo>
                  <a:pt x="9477173" y="3435476"/>
                </a:lnTo>
                <a:lnTo>
                  <a:pt x="0" y="3435476"/>
                </a:lnTo>
                <a:lnTo>
                  <a:pt x="0" y="0"/>
                </a:lnTo>
                <a:close/>
              </a:path>
            </a:pathLst>
          </a:custGeom>
          <a:blipFill>
            <a:blip r:embed="rId7">
              <a:alphaModFix amt="57000"/>
            </a:blip>
            <a:stretch>
              <a:fillRect l="0" t="0" r="0" b="0"/>
            </a:stretch>
          </a:blipFill>
        </p:spPr>
      </p:sp>
      <p:sp>
        <p:nvSpPr>
          <p:cNvPr name="Freeform 7" id="7"/>
          <p:cNvSpPr/>
          <p:nvPr/>
        </p:nvSpPr>
        <p:spPr>
          <a:xfrm flipH="false" flipV="false" rot="0">
            <a:off x="1253966" y="4548264"/>
            <a:ext cx="13605387" cy="1190471"/>
          </a:xfrm>
          <a:custGeom>
            <a:avLst/>
            <a:gdLst/>
            <a:ahLst/>
            <a:cxnLst/>
            <a:rect r="r" b="b" t="t" l="l"/>
            <a:pathLst>
              <a:path h="1190471" w="13605387">
                <a:moveTo>
                  <a:pt x="0" y="0"/>
                </a:moveTo>
                <a:lnTo>
                  <a:pt x="13605387" y="0"/>
                </a:lnTo>
                <a:lnTo>
                  <a:pt x="13605387" y="1190472"/>
                </a:lnTo>
                <a:lnTo>
                  <a:pt x="0" y="1190472"/>
                </a:lnTo>
                <a:lnTo>
                  <a:pt x="0" y="0"/>
                </a:lnTo>
                <a:close/>
              </a:path>
            </a:pathLst>
          </a:custGeom>
          <a:blipFill>
            <a:blip r:embed="rId8"/>
            <a:stretch>
              <a:fillRect l="0" t="0" r="0" b="0"/>
            </a:stretch>
          </a:blipFill>
        </p:spPr>
      </p:sp>
      <p:sp>
        <p:nvSpPr>
          <p:cNvPr name="Freeform 8" id="8"/>
          <p:cNvSpPr/>
          <p:nvPr/>
        </p:nvSpPr>
        <p:spPr>
          <a:xfrm flipH="false" flipV="false" rot="0">
            <a:off x="1253966" y="7217550"/>
            <a:ext cx="8572095" cy="1094923"/>
          </a:xfrm>
          <a:custGeom>
            <a:avLst/>
            <a:gdLst/>
            <a:ahLst/>
            <a:cxnLst/>
            <a:rect r="r" b="b" t="t" l="l"/>
            <a:pathLst>
              <a:path h="1094923" w="8572095">
                <a:moveTo>
                  <a:pt x="0" y="0"/>
                </a:moveTo>
                <a:lnTo>
                  <a:pt x="8572096" y="0"/>
                </a:lnTo>
                <a:lnTo>
                  <a:pt x="8572096" y="1094923"/>
                </a:lnTo>
                <a:lnTo>
                  <a:pt x="0" y="1094923"/>
                </a:lnTo>
                <a:lnTo>
                  <a:pt x="0" y="0"/>
                </a:lnTo>
                <a:close/>
              </a:path>
            </a:pathLst>
          </a:custGeom>
          <a:blipFill>
            <a:blip r:embed="rId9"/>
            <a:stretch>
              <a:fillRect l="0" t="0" r="0" b="0"/>
            </a:stretch>
          </a:blipFill>
        </p:spPr>
      </p:sp>
      <p:sp>
        <p:nvSpPr>
          <p:cNvPr name="TextBox 9" id="9"/>
          <p:cNvSpPr txBox="true"/>
          <p:nvPr/>
        </p:nvSpPr>
        <p:spPr>
          <a:xfrm rot="0">
            <a:off x="388774" y="5993392"/>
            <a:ext cx="16015167" cy="270297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Dữ liệu đầu vào sau khi xử lý </a:t>
            </a:r>
            <a:r>
              <a:rPr lang="en-US" sz="3083" i="true">
                <a:solidFill>
                  <a:srgbClr val="10D3F9"/>
                </a:solidFill>
                <a:latin typeface="Tomorrow Italics"/>
                <a:ea typeface="Tomorrow Italics"/>
                <a:cs typeface="Tomorrow Italics"/>
                <a:sym typeface="Tomorrow Italics"/>
              </a:rPr>
              <a:t>test_arr </a:t>
            </a:r>
            <a:r>
              <a:rPr lang="en-US" sz="3083">
                <a:solidFill>
                  <a:srgbClr val="10D3F9"/>
                </a:solidFill>
                <a:latin typeface="Tomorrow"/>
                <a:ea typeface="Tomorrow"/>
                <a:cs typeface="Tomorrow"/>
                <a:sym typeface="Tomorrow"/>
              </a:rPr>
              <a:t>sẽ được mô hình tiếp nhận và đưa ra dự đoán vị trí của bounding box chứa phần biển số</a:t>
            </a:r>
          </a:p>
          <a:p>
            <a:pPr algn="just">
              <a:lnSpc>
                <a:spcPts val="4317"/>
              </a:lnSpc>
            </a:pPr>
          </a:p>
          <a:p>
            <a:pPr algn="just">
              <a:lnSpc>
                <a:spcPts val="4317"/>
              </a:lnSpc>
            </a:pPr>
          </a:p>
          <a:p>
            <a:pPr algn="just" marL="0" indent="0" lvl="0">
              <a:lnSpc>
                <a:spcPts val="4317"/>
              </a:lnSpc>
              <a:spcBef>
                <a:spcPct val="0"/>
              </a:spcBef>
            </a:pPr>
          </a:p>
        </p:txBody>
      </p:sp>
      <p:sp>
        <p:nvSpPr>
          <p:cNvPr name="TextBox 10" id="10"/>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1" id="11"/>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DỰ ĐOÁN BOUNDING BOX</a:t>
            </a:r>
          </a:p>
        </p:txBody>
      </p:sp>
      <p:sp>
        <p:nvSpPr>
          <p:cNvPr name="TextBox 12" id="12"/>
          <p:cNvSpPr txBox="true"/>
          <p:nvPr/>
        </p:nvSpPr>
        <p:spPr>
          <a:xfrm rot="0">
            <a:off x="388774" y="8629689"/>
            <a:ext cx="16588122" cy="161712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Dữ liệu đầu ra </a:t>
            </a:r>
            <a:r>
              <a:rPr lang="en-US" sz="3083" i="true">
                <a:solidFill>
                  <a:srgbClr val="10D3F9"/>
                </a:solidFill>
                <a:latin typeface="Tomorrow Italics"/>
                <a:ea typeface="Tomorrow Italics"/>
                <a:cs typeface="Tomorrow Italics"/>
                <a:sym typeface="Tomorrow Italics"/>
              </a:rPr>
              <a:t>coords</a:t>
            </a:r>
            <a:r>
              <a:rPr lang="en-US" sz="3083">
                <a:solidFill>
                  <a:srgbClr val="10D3F9"/>
                </a:solidFill>
                <a:latin typeface="Tomorrow"/>
                <a:ea typeface="Tomorrow"/>
                <a:cs typeface="Tomorrow"/>
                <a:sym typeface="Tomorrow"/>
              </a:rPr>
              <a:t> sẽ ở dạng mảng chứa tọa độ (xmin, xmax, ymin, ymax) của bounding box và được chuẩn hóa vào khoảng [0, 1]</a:t>
            </a:r>
          </a:p>
          <a:p>
            <a:pPr algn="just" marL="0" indent="0" lvl="0">
              <a:lnSpc>
                <a:spcPts val="4317"/>
              </a:lnSpc>
              <a:spcBef>
                <a:spcPct val="0"/>
              </a:spcBef>
            </a:pPr>
          </a:p>
        </p:txBody>
      </p:sp>
      <p:sp>
        <p:nvSpPr>
          <p:cNvPr name="TextBox 13" id="13"/>
          <p:cNvSpPr txBox="true"/>
          <p:nvPr/>
        </p:nvSpPr>
        <p:spPr>
          <a:xfrm rot="0">
            <a:off x="388774" y="2712608"/>
            <a:ext cx="14677396"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algn="just" marL="0" indent="0" lvl="0">
              <a:lnSpc>
                <a:spcPts val="4317"/>
              </a:lnSpc>
              <a:spcBef>
                <a:spcPct val="0"/>
              </a:spcBef>
            </a:pPr>
          </a:p>
        </p:txBody>
      </p:sp>
      <p:sp>
        <p:nvSpPr>
          <p:cNvPr name="TextBox 14" id="14"/>
          <p:cNvSpPr txBox="true"/>
          <p:nvPr/>
        </p:nvSpPr>
        <p:spPr>
          <a:xfrm rot="0">
            <a:off x="388774" y="3720130"/>
            <a:ext cx="16588122"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Mô hình đã huấn luyện được tải lên để phát hiện đối tượng trong hình ảnh đầu vào</a:t>
            </a:r>
          </a:p>
          <a:p>
            <a:pPr algn="just" marL="0" indent="0" lvl="0">
              <a:lnSpc>
                <a:spcPts val="4317"/>
              </a:lnSpc>
              <a:spcBef>
                <a:spcPct val="0"/>
              </a:spcBef>
            </a:pP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2">
              <a:alphaModFix amt="57000"/>
            </a:blip>
            <a:stretch>
              <a:fillRect l="0" t="0" r="0" b="0"/>
            </a:stretch>
          </a:blipFill>
        </p:spPr>
      </p:sp>
      <p:sp>
        <p:nvSpPr>
          <p:cNvPr name="Freeform 3" id="3"/>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1030884" y="0"/>
            <a:ext cx="10019632" cy="10287000"/>
          </a:xfrm>
          <a:custGeom>
            <a:avLst/>
            <a:gdLst/>
            <a:ahLst/>
            <a:cxnLst/>
            <a:rect r="r" b="b" t="t" l="l"/>
            <a:pathLst>
              <a:path h="10287000" w="10019632">
                <a:moveTo>
                  <a:pt x="0" y="0"/>
                </a:moveTo>
                <a:lnTo>
                  <a:pt x="10019631" y="0"/>
                </a:lnTo>
                <a:lnTo>
                  <a:pt x="10019631" y="10287000"/>
                </a:lnTo>
                <a:lnTo>
                  <a:pt x="0" y="10287000"/>
                </a:lnTo>
                <a:lnTo>
                  <a:pt x="0" y="0"/>
                </a:lnTo>
                <a:close/>
              </a:path>
            </a:pathLst>
          </a:custGeom>
          <a:blipFill>
            <a:blip r:embed="rId4"/>
            <a:stretch>
              <a:fillRect l="-25837" t="-50121" r="-28165" b="-50121"/>
            </a:stretch>
          </a:blipFill>
        </p:spPr>
      </p:sp>
      <p:sp>
        <p:nvSpPr>
          <p:cNvPr name="Freeform 5" id="5"/>
          <p:cNvSpPr/>
          <p:nvPr/>
        </p:nvSpPr>
        <p:spPr>
          <a:xfrm flipH="false" flipV="false" rot="0">
            <a:off x="8988747" y="0"/>
            <a:ext cx="10434695" cy="10287000"/>
          </a:xfrm>
          <a:custGeom>
            <a:avLst/>
            <a:gdLst/>
            <a:ahLst/>
            <a:cxnLst/>
            <a:rect r="r" b="b" t="t" l="l"/>
            <a:pathLst>
              <a:path h="10287000" w="10434695">
                <a:moveTo>
                  <a:pt x="0" y="0"/>
                </a:moveTo>
                <a:lnTo>
                  <a:pt x="10434695" y="0"/>
                </a:lnTo>
                <a:lnTo>
                  <a:pt x="10434695" y="10287000"/>
                </a:lnTo>
                <a:lnTo>
                  <a:pt x="0" y="10287000"/>
                </a:lnTo>
                <a:lnTo>
                  <a:pt x="0" y="0"/>
                </a:lnTo>
                <a:close/>
              </a:path>
            </a:pathLst>
          </a:custGeom>
          <a:blipFill>
            <a:blip r:embed="rId5"/>
            <a:stretch>
              <a:fillRect l="-13326" t="0" r="-34550" b="0"/>
            </a:stretch>
          </a:blipFill>
        </p:spPr>
      </p:sp>
      <p:sp>
        <p:nvSpPr>
          <p:cNvPr name="Freeform 6" id="6"/>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52757"/>
            <a:ext cx="18288000" cy="10313700"/>
          </a:xfrm>
          <a:custGeom>
            <a:avLst/>
            <a:gdLst/>
            <a:ahLst/>
            <a:cxnLst/>
            <a:rect r="r" b="b" t="t" l="l"/>
            <a:pathLst>
              <a:path h="10313700" w="18288000">
                <a:moveTo>
                  <a:pt x="0" y="0"/>
                </a:moveTo>
                <a:lnTo>
                  <a:pt x="18288000" y="0"/>
                </a:lnTo>
                <a:lnTo>
                  <a:pt x="18288000" y="10313700"/>
                </a:lnTo>
                <a:lnTo>
                  <a:pt x="0" y="10313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249437"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5021378" y="9370870"/>
            <a:ext cx="8690335" cy="531272"/>
          </a:xfrm>
          <a:prstGeom prst="rect">
            <a:avLst/>
          </a:prstGeom>
        </p:spPr>
        <p:txBody>
          <a:bodyPr anchor="t" rtlCol="false" tIns="0" lIns="0" bIns="0" rIns="0">
            <a:spAutoFit/>
          </a:bodyPr>
          <a:lstStyle/>
          <a:p>
            <a:pPr algn="just">
              <a:lnSpc>
                <a:spcPts val="4317"/>
              </a:lnSpc>
              <a:spcBef>
                <a:spcPct val="0"/>
              </a:spcBef>
            </a:pPr>
            <a:r>
              <a:rPr lang="en-US" sz="3083">
                <a:solidFill>
                  <a:srgbClr val="FFFFFF"/>
                </a:solidFill>
                <a:latin typeface="Tomorrow"/>
                <a:ea typeface="Tomorrow"/>
                <a:cs typeface="Tomorrow"/>
                <a:sym typeface="Tomorrow"/>
              </a:rPr>
              <a:t>Giờ cao điểm tại thành phố Hồ Chí Minh</a:t>
            </a:r>
          </a:p>
        </p:txBody>
      </p:sp>
    </p:spTree>
  </p:cSld>
  <p:clrMapOvr>
    <a:masterClrMapping/>
  </p:clrMapOvr>
  <p:transition spd="slow">
    <p:fade/>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4157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783529" y="8696364"/>
            <a:ext cx="9477174" cy="3435475"/>
          </a:xfrm>
          <a:custGeom>
            <a:avLst/>
            <a:gdLst/>
            <a:ahLst/>
            <a:cxnLst/>
            <a:rect r="r" b="b" t="t" l="l"/>
            <a:pathLst>
              <a:path h="3435475" w="9477174">
                <a:moveTo>
                  <a:pt x="0" y="0"/>
                </a:moveTo>
                <a:lnTo>
                  <a:pt x="9477173" y="0"/>
                </a:lnTo>
                <a:lnTo>
                  <a:pt x="9477173" y="3435476"/>
                </a:lnTo>
                <a:lnTo>
                  <a:pt x="0" y="3435476"/>
                </a:lnTo>
                <a:lnTo>
                  <a:pt x="0" y="0"/>
                </a:lnTo>
                <a:close/>
              </a:path>
            </a:pathLst>
          </a:custGeom>
          <a:blipFill>
            <a:blip r:embed="rId7">
              <a:alphaModFix amt="57000"/>
            </a:blip>
            <a:stretch>
              <a:fillRect l="0" t="0" r="0" b="0"/>
            </a:stretch>
          </a:blipFill>
        </p:spPr>
      </p:sp>
      <p:sp>
        <p:nvSpPr>
          <p:cNvPr name="TextBox 7" id="7"/>
          <p:cNvSpPr txBox="true"/>
          <p:nvPr/>
        </p:nvSpPr>
        <p:spPr>
          <a:xfrm rot="0">
            <a:off x="388774" y="3720130"/>
            <a:ext cx="16015167" cy="270297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Dựa trên kích thước ảnh gốc đã được lưu lại, các tọa độ của bounding </a:t>
            </a:r>
            <a:r>
              <a:rPr lang="en-US" sz="3083">
                <a:solidFill>
                  <a:srgbClr val="10D3F9"/>
                </a:solidFill>
                <a:latin typeface="Tomorrow"/>
                <a:ea typeface="Tomorrow"/>
                <a:cs typeface="Tomorrow"/>
                <a:sym typeface="Tomorrow"/>
              </a:rPr>
              <a:t>box sẽ được phi chuẩn hóa để tỉ lệ với kích thước thực tế của ảnh.</a:t>
            </a:r>
          </a:p>
          <a:p>
            <a:pPr algn="just">
              <a:lnSpc>
                <a:spcPts val="4317"/>
              </a:lnSpc>
            </a:pPr>
          </a:p>
          <a:p>
            <a:pPr algn="just">
              <a:lnSpc>
                <a:spcPts val="4317"/>
              </a:lnSpc>
            </a:pPr>
          </a:p>
          <a:p>
            <a:pPr algn="just" marL="0" indent="0" lvl="0">
              <a:lnSpc>
                <a:spcPts val="4317"/>
              </a:lnSpc>
              <a:spcBef>
                <a:spcPct val="0"/>
              </a:spcBef>
            </a:pPr>
          </a:p>
        </p:txBody>
      </p:sp>
      <p:sp>
        <p:nvSpPr>
          <p:cNvPr name="Freeform 8" id="8"/>
          <p:cNvSpPr/>
          <p:nvPr/>
        </p:nvSpPr>
        <p:spPr>
          <a:xfrm flipH="false" flipV="false" rot="0">
            <a:off x="2179857" y="5143500"/>
            <a:ext cx="9110214" cy="2031130"/>
          </a:xfrm>
          <a:custGeom>
            <a:avLst/>
            <a:gdLst/>
            <a:ahLst/>
            <a:cxnLst/>
            <a:rect r="r" b="b" t="t" l="l"/>
            <a:pathLst>
              <a:path h="2031130" w="9110214">
                <a:moveTo>
                  <a:pt x="0" y="0"/>
                </a:moveTo>
                <a:lnTo>
                  <a:pt x="9110214" y="0"/>
                </a:lnTo>
                <a:lnTo>
                  <a:pt x="9110214" y="2031130"/>
                </a:lnTo>
                <a:lnTo>
                  <a:pt x="0" y="2031130"/>
                </a:lnTo>
                <a:lnTo>
                  <a:pt x="0" y="0"/>
                </a:lnTo>
                <a:close/>
              </a:path>
            </a:pathLst>
          </a:custGeom>
          <a:blipFill>
            <a:blip r:embed="rId8"/>
            <a:stretch>
              <a:fillRect l="0" t="0" r="0" b="0"/>
            </a:stretch>
          </a:blipFill>
        </p:spPr>
      </p:sp>
      <p:sp>
        <p:nvSpPr>
          <p:cNvPr name="TextBox 9" id="9"/>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DỰ ĐOÁN BOUNDING BOX</a:t>
            </a:r>
          </a:p>
        </p:txBody>
      </p:sp>
      <p:sp>
        <p:nvSpPr>
          <p:cNvPr name="TextBox 11" id="11"/>
          <p:cNvSpPr txBox="true"/>
          <p:nvPr/>
        </p:nvSpPr>
        <p:spPr>
          <a:xfrm rot="0">
            <a:off x="388774" y="2712608"/>
            <a:ext cx="14677396"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algn="just" marL="0" indent="0" lvl="0">
              <a:lnSpc>
                <a:spcPts val="4317"/>
              </a:lnSpc>
              <a:spcBef>
                <a:spcPct val="0"/>
              </a:spcBef>
            </a:pPr>
          </a:p>
        </p:txBody>
      </p:sp>
      <p:sp>
        <p:nvSpPr>
          <p:cNvPr name="TextBox 12" id="12"/>
          <p:cNvSpPr txBox="true"/>
          <p:nvPr/>
        </p:nvSpPr>
        <p:spPr>
          <a:xfrm rot="0">
            <a:off x="388774" y="7765180"/>
            <a:ext cx="16015167"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Những toạ độ này dùng để phục vụ cho việc vẽ bounding box lên ảnh gốc</a:t>
            </a:r>
          </a:p>
        </p:txBody>
      </p:sp>
    </p:spTree>
  </p:cSld>
  <p:clrMapOvr>
    <a:masterClrMapping/>
  </p:clrMapOvr>
  <p:transition spd="slow">
    <p:fade/>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4157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783529" y="8696364"/>
            <a:ext cx="9477174" cy="3435475"/>
          </a:xfrm>
          <a:custGeom>
            <a:avLst/>
            <a:gdLst/>
            <a:ahLst/>
            <a:cxnLst/>
            <a:rect r="r" b="b" t="t" l="l"/>
            <a:pathLst>
              <a:path h="3435475" w="9477174">
                <a:moveTo>
                  <a:pt x="0" y="0"/>
                </a:moveTo>
                <a:lnTo>
                  <a:pt x="9477173" y="0"/>
                </a:lnTo>
                <a:lnTo>
                  <a:pt x="9477173" y="3435476"/>
                </a:lnTo>
                <a:lnTo>
                  <a:pt x="0" y="3435476"/>
                </a:lnTo>
                <a:lnTo>
                  <a:pt x="0" y="0"/>
                </a:lnTo>
                <a:close/>
              </a:path>
            </a:pathLst>
          </a:custGeom>
          <a:blipFill>
            <a:blip r:embed="rId7">
              <a:alphaModFix amt="57000"/>
            </a:blip>
            <a:stretch>
              <a:fillRect l="0" t="0" r="0" b="0"/>
            </a:stretch>
          </a:blipFill>
        </p:spPr>
      </p:sp>
      <p:sp>
        <p:nvSpPr>
          <p:cNvPr name="Freeform 7" id="7"/>
          <p:cNvSpPr/>
          <p:nvPr/>
        </p:nvSpPr>
        <p:spPr>
          <a:xfrm flipH="false" flipV="false" rot="0">
            <a:off x="5716537" y="3786805"/>
            <a:ext cx="6442581" cy="4790352"/>
          </a:xfrm>
          <a:custGeom>
            <a:avLst/>
            <a:gdLst/>
            <a:ahLst/>
            <a:cxnLst/>
            <a:rect r="r" b="b" t="t" l="l"/>
            <a:pathLst>
              <a:path h="4790352" w="6442581">
                <a:moveTo>
                  <a:pt x="0" y="0"/>
                </a:moveTo>
                <a:lnTo>
                  <a:pt x="6442581" y="0"/>
                </a:lnTo>
                <a:lnTo>
                  <a:pt x="6442581" y="4790353"/>
                </a:lnTo>
                <a:lnTo>
                  <a:pt x="0" y="4790353"/>
                </a:lnTo>
                <a:lnTo>
                  <a:pt x="0" y="0"/>
                </a:lnTo>
                <a:close/>
              </a:path>
            </a:pathLst>
          </a:custGeom>
          <a:blipFill>
            <a:blip r:embed="rId8"/>
            <a:stretch>
              <a:fillRect l="0" t="0" r="0" b="0"/>
            </a:stretch>
          </a:blipFill>
        </p:spPr>
      </p:sp>
      <p:sp>
        <p:nvSpPr>
          <p:cNvPr name="TextBox 8" id="8"/>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528044"/>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DỰ ĐOÁN BOUNDING BOX</a:t>
            </a:r>
          </a:p>
        </p:txBody>
      </p:sp>
      <p:sp>
        <p:nvSpPr>
          <p:cNvPr name="TextBox 10" id="10"/>
          <p:cNvSpPr txBox="true"/>
          <p:nvPr/>
        </p:nvSpPr>
        <p:spPr>
          <a:xfrm rot="0">
            <a:off x="388774" y="2712608"/>
            <a:ext cx="14677396"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algn="just" marL="0" indent="0" lvl="0">
              <a:lnSpc>
                <a:spcPts val="4317"/>
              </a:lnSpc>
              <a:spcBef>
                <a:spcPct val="0"/>
              </a:spcBef>
            </a:pPr>
          </a:p>
        </p:txBody>
      </p:sp>
      <p:sp>
        <p:nvSpPr>
          <p:cNvPr name="TextBox 11" id="11"/>
          <p:cNvSpPr txBox="true"/>
          <p:nvPr/>
        </p:nvSpPr>
        <p:spPr>
          <a:xfrm rot="0">
            <a:off x="4675403" y="8920058"/>
            <a:ext cx="14677396"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Sử dụng OpenCV để vẽ bounding box lên ảnh gốc</a:t>
            </a:r>
          </a:p>
        </p:txBody>
      </p:sp>
    </p:spTree>
  </p:cSld>
  <p:clrMapOvr>
    <a:masterClrMapping/>
  </p:clrMapOvr>
  <p:transition spd="slow">
    <p:fade/>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1028700" y="4695142"/>
            <a:ext cx="13841348" cy="1055403"/>
          </a:xfrm>
          <a:custGeom>
            <a:avLst/>
            <a:gdLst/>
            <a:ahLst/>
            <a:cxnLst/>
            <a:rect r="r" b="b" t="t" l="l"/>
            <a:pathLst>
              <a:path h="1055403" w="13841348">
                <a:moveTo>
                  <a:pt x="0" y="0"/>
                </a:moveTo>
                <a:lnTo>
                  <a:pt x="13841348" y="0"/>
                </a:lnTo>
                <a:lnTo>
                  <a:pt x="13841348" y="1055403"/>
                </a:lnTo>
                <a:lnTo>
                  <a:pt x="0" y="1055403"/>
                </a:lnTo>
                <a:lnTo>
                  <a:pt x="0" y="0"/>
                </a:lnTo>
                <a:close/>
              </a:path>
            </a:pathLst>
          </a:custGeom>
          <a:blipFill>
            <a:blip r:embed="rId7"/>
            <a:stretch>
              <a:fillRect l="0" t="0" r="0" b="0"/>
            </a:stretch>
          </a:blipFill>
        </p:spPr>
      </p:sp>
      <p:sp>
        <p:nvSpPr>
          <p:cNvPr name="Freeform 8" id="8"/>
          <p:cNvSpPr/>
          <p:nvPr/>
        </p:nvSpPr>
        <p:spPr>
          <a:xfrm flipH="false" flipV="false" rot="0">
            <a:off x="2185049" y="7753812"/>
            <a:ext cx="4908769" cy="1757461"/>
          </a:xfrm>
          <a:custGeom>
            <a:avLst/>
            <a:gdLst/>
            <a:ahLst/>
            <a:cxnLst/>
            <a:rect r="r" b="b" t="t" l="l"/>
            <a:pathLst>
              <a:path h="1757461" w="4908769">
                <a:moveTo>
                  <a:pt x="0" y="0"/>
                </a:moveTo>
                <a:lnTo>
                  <a:pt x="4908769" y="0"/>
                </a:lnTo>
                <a:lnTo>
                  <a:pt x="4908769" y="1757461"/>
                </a:lnTo>
                <a:lnTo>
                  <a:pt x="0" y="1757461"/>
                </a:lnTo>
                <a:lnTo>
                  <a:pt x="0" y="0"/>
                </a:lnTo>
                <a:close/>
              </a:path>
            </a:pathLst>
          </a:custGeom>
          <a:blipFill>
            <a:blip r:embed="rId8"/>
            <a:stretch>
              <a:fillRect l="0" t="0" r="0" b="0"/>
            </a:stretch>
          </a:blipFill>
        </p:spPr>
      </p:sp>
      <p:sp>
        <p:nvSpPr>
          <p:cNvPr name="TextBox 9" id="9"/>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388774" y="1406326"/>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DỰ ĐOÁN BOUNDING BOX</a:t>
            </a:r>
          </a:p>
        </p:txBody>
      </p:sp>
      <p:sp>
        <p:nvSpPr>
          <p:cNvPr name="TextBox 11" id="11"/>
          <p:cNvSpPr txBox="true"/>
          <p:nvPr/>
        </p:nvSpPr>
        <p:spPr>
          <a:xfrm rot="0">
            <a:off x="388774" y="2622948"/>
            <a:ext cx="14677396"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YOLO:</a:t>
            </a:r>
          </a:p>
          <a:p>
            <a:pPr algn="just" marL="0" indent="0" lvl="0">
              <a:lnSpc>
                <a:spcPts val="4317"/>
              </a:lnSpc>
              <a:spcBef>
                <a:spcPct val="0"/>
              </a:spcBef>
            </a:pPr>
          </a:p>
        </p:txBody>
      </p:sp>
      <p:sp>
        <p:nvSpPr>
          <p:cNvPr name="TextBox 12" id="12"/>
          <p:cNvSpPr txBox="true"/>
          <p:nvPr/>
        </p:nvSpPr>
        <p:spPr>
          <a:xfrm rot="0">
            <a:off x="388774" y="3630470"/>
            <a:ext cx="14677396"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Đầu tiên, ta load file mô hình đã huấn luyện từ trước</a:t>
            </a:r>
          </a:p>
        </p:txBody>
      </p:sp>
      <p:sp>
        <p:nvSpPr>
          <p:cNvPr name="TextBox 13" id="13"/>
          <p:cNvSpPr txBox="true"/>
          <p:nvPr/>
        </p:nvSpPr>
        <p:spPr>
          <a:xfrm rot="0">
            <a:off x="388774" y="6241465"/>
            <a:ext cx="14677396"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Sau khi chuyển dữ liệu về định dạng phù hợp </a:t>
            </a:r>
            <a:r>
              <a:rPr lang="en-US" sz="3083" i="true">
                <a:solidFill>
                  <a:srgbClr val="10D3F9"/>
                </a:solidFill>
                <a:latin typeface="Tomorrow Italics"/>
                <a:ea typeface="Tomorrow Italics"/>
                <a:cs typeface="Tomorrow Italics"/>
                <a:sym typeface="Tomorrow Italics"/>
              </a:rPr>
              <a:t>blob</a:t>
            </a:r>
            <a:r>
              <a:rPr lang="en-US" sz="3083">
                <a:solidFill>
                  <a:srgbClr val="10D3F9"/>
                </a:solidFill>
                <a:latin typeface="Tomorrow"/>
                <a:ea typeface="Tomorrow"/>
                <a:cs typeface="Tomorrow"/>
                <a:sym typeface="Tomorrow"/>
              </a:rPr>
              <a:t>, mô hình sẽ nhận</a:t>
            </a:r>
          </a:p>
          <a:p>
            <a:pPr algn="just" marL="0" indent="0" lvl="0">
              <a:lnSpc>
                <a:spcPts val="4317"/>
              </a:lnSpc>
              <a:spcBef>
                <a:spcPct val="0"/>
              </a:spcBef>
            </a:pPr>
            <a:r>
              <a:rPr lang="en-US" sz="3083">
                <a:solidFill>
                  <a:srgbClr val="10D3F9"/>
                </a:solidFill>
                <a:latin typeface="Tomorrow"/>
                <a:ea typeface="Tomorrow"/>
                <a:cs typeface="Tomorrow"/>
                <a:sym typeface="Tomorrow"/>
              </a:rPr>
              <a:t>dữ liệu và đưa ra dự đoán </a:t>
            </a:r>
            <a:r>
              <a:rPr lang="en-US" sz="3083" i="true">
                <a:solidFill>
                  <a:srgbClr val="10D3F9"/>
                </a:solidFill>
                <a:latin typeface="Tomorrow Italics"/>
                <a:ea typeface="Tomorrow Italics"/>
                <a:cs typeface="Tomorrow Italics"/>
                <a:sym typeface="Tomorrow Italics"/>
              </a:rPr>
              <a:t>detections </a:t>
            </a:r>
          </a:p>
        </p:txBody>
      </p:sp>
    </p:spTree>
  </p:cSld>
  <p:clrMapOvr>
    <a:masterClrMapping/>
  </p:clrMapOvr>
  <p:transition spd="slow">
    <p:fade/>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TextBox 7" id="7"/>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388774" y="1406326"/>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DỰ ĐOÁN BOUNDING BOX</a:t>
            </a:r>
          </a:p>
        </p:txBody>
      </p:sp>
      <p:sp>
        <p:nvSpPr>
          <p:cNvPr name="TextBox 9" id="9"/>
          <p:cNvSpPr txBox="true"/>
          <p:nvPr/>
        </p:nvSpPr>
        <p:spPr>
          <a:xfrm rot="0">
            <a:off x="388774" y="2622948"/>
            <a:ext cx="14677396"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YOLO:</a:t>
            </a:r>
          </a:p>
          <a:p>
            <a:pPr algn="just" marL="0" indent="0" lvl="0">
              <a:lnSpc>
                <a:spcPts val="4317"/>
              </a:lnSpc>
              <a:spcBef>
                <a:spcPct val="0"/>
              </a:spcBef>
            </a:pPr>
          </a:p>
        </p:txBody>
      </p:sp>
      <p:sp>
        <p:nvSpPr>
          <p:cNvPr name="TextBox 10" id="10"/>
          <p:cNvSpPr txBox="true"/>
          <p:nvPr/>
        </p:nvSpPr>
        <p:spPr>
          <a:xfrm rot="0">
            <a:off x="540154" y="3452476"/>
            <a:ext cx="16719146" cy="378882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Sau khi nhận được các dự đoán từ mô hình, bước tiếp </a:t>
            </a:r>
            <a:r>
              <a:rPr lang="en-US" sz="3083">
                <a:solidFill>
                  <a:srgbClr val="10D3F9"/>
                </a:solidFill>
                <a:latin typeface="Tomorrow"/>
                <a:ea typeface="Tomorrow"/>
                <a:cs typeface="Tomorrow"/>
                <a:sym typeface="Tomorrow"/>
              </a:rPr>
              <a:t>theo là lọc các kết quả đáng tin cậy dựa trên các tiêu chí:</a:t>
            </a:r>
          </a:p>
          <a:p>
            <a:pPr algn="just">
              <a:lnSpc>
                <a:spcPts val="4317"/>
              </a:lnSpc>
            </a:pPr>
            <a:r>
              <a:rPr lang="en-US" sz="3083">
                <a:solidFill>
                  <a:srgbClr val="10D3F9"/>
                </a:solidFill>
                <a:latin typeface="Tomorrow"/>
                <a:ea typeface="Tomorrow"/>
                <a:cs typeface="Tomorrow"/>
                <a:sym typeface="Tomorrow"/>
              </a:rPr>
              <a:t>                    </a:t>
            </a:r>
          </a:p>
          <a:p>
            <a:pPr algn="just">
              <a:lnSpc>
                <a:spcPts val="4317"/>
              </a:lnSpc>
            </a:pPr>
            <a:r>
              <a:rPr lang="en-US" sz="3083">
                <a:solidFill>
                  <a:srgbClr val="10D3F9"/>
                </a:solidFill>
                <a:latin typeface="Tomorrow"/>
                <a:ea typeface="Tomorrow"/>
                <a:cs typeface="Tomorrow"/>
                <a:sym typeface="Tomorrow"/>
              </a:rPr>
              <a:t> </a:t>
            </a:r>
          </a:p>
          <a:p>
            <a:pPr algn="just">
              <a:lnSpc>
                <a:spcPts val="4317"/>
              </a:lnSpc>
            </a:pPr>
          </a:p>
          <a:p>
            <a:pPr algn="just">
              <a:lnSpc>
                <a:spcPts val="4317"/>
              </a:lnSpc>
            </a:pPr>
          </a:p>
          <a:p>
            <a:pPr algn="just" marL="0" indent="0" lvl="0">
              <a:lnSpc>
                <a:spcPts val="4317"/>
              </a:lnSpc>
              <a:spcBef>
                <a:spcPct val="0"/>
              </a:spcBef>
            </a:pPr>
          </a:p>
        </p:txBody>
      </p:sp>
      <p:sp>
        <p:nvSpPr>
          <p:cNvPr name="TextBox 11" id="11"/>
          <p:cNvSpPr txBox="true"/>
          <p:nvPr/>
        </p:nvSpPr>
        <p:spPr>
          <a:xfrm rot="0">
            <a:off x="1668626" y="4720676"/>
            <a:ext cx="16772486" cy="3800697"/>
          </a:xfrm>
          <a:prstGeom prst="rect">
            <a:avLst/>
          </a:prstGeom>
        </p:spPr>
        <p:txBody>
          <a:bodyPr anchor="t" rtlCol="false" tIns="0" lIns="0" bIns="0" rIns="0">
            <a:spAutoFit/>
          </a:bodyPr>
          <a:lstStyle/>
          <a:p>
            <a:pPr algn="just" marL="667913" indent="-333956" lvl="1">
              <a:lnSpc>
                <a:spcPts val="4331"/>
              </a:lnSpc>
              <a:buFont typeface="Arial"/>
              <a:buChar char="•"/>
            </a:pPr>
            <a:r>
              <a:rPr lang="en-US" sz="3093">
                <a:solidFill>
                  <a:srgbClr val="10D3F9"/>
                </a:solidFill>
                <a:latin typeface="Tomorrow"/>
                <a:ea typeface="Tomorrow"/>
                <a:cs typeface="Tomorrow"/>
                <a:sym typeface="Tomorrow"/>
              </a:rPr>
              <a:t>Confidence Score &gt; 0.4</a:t>
            </a:r>
          </a:p>
          <a:p>
            <a:pPr algn="just" marL="667913" indent="-333956" lvl="1">
              <a:lnSpc>
                <a:spcPts val="4331"/>
              </a:lnSpc>
              <a:buFont typeface="Arial"/>
              <a:buChar char="•"/>
            </a:pPr>
            <a:r>
              <a:rPr lang="en-US" sz="3093">
                <a:solidFill>
                  <a:srgbClr val="10D3F9"/>
                </a:solidFill>
                <a:latin typeface="Tomorrow"/>
                <a:ea typeface="Tomorrow"/>
                <a:cs typeface="Tomorrow"/>
                <a:sym typeface="Tomorrow"/>
              </a:rPr>
              <a:t>Class Score &gt; 0.25</a:t>
            </a:r>
          </a:p>
          <a:p>
            <a:pPr algn="just">
              <a:lnSpc>
                <a:spcPts val="4331"/>
              </a:lnSpc>
            </a:pPr>
            <a:r>
              <a:rPr lang="en-US" sz="3093">
                <a:solidFill>
                  <a:srgbClr val="10D3F9"/>
                </a:solidFill>
                <a:latin typeface="Tomorrow"/>
                <a:ea typeface="Tomorrow"/>
                <a:cs typeface="Tomorrow"/>
                <a:sym typeface="Tomorrow"/>
              </a:rPr>
              <a:t>                    </a:t>
            </a:r>
          </a:p>
          <a:p>
            <a:pPr algn="just">
              <a:lnSpc>
                <a:spcPts val="4331"/>
              </a:lnSpc>
            </a:pPr>
            <a:r>
              <a:rPr lang="en-US" sz="3093">
                <a:solidFill>
                  <a:srgbClr val="10D3F9"/>
                </a:solidFill>
                <a:latin typeface="Tomorrow"/>
                <a:ea typeface="Tomorrow"/>
                <a:cs typeface="Tomorrow"/>
                <a:sym typeface="Tomorrow"/>
              </a:rPr>
              <a:t> </a:t>
            </a:r>
          </a:p>
          <a:p>
            <a:pPr algn="just">
              <a:lnSpc>
                <a:spcPts val="4331"/>
              </a:lnSpc>
            </a:pPr>
          </a:p>
          <a:p>
            <a:pPr algn="just">
              <a:lnSpc>
                <a:spcPts val="4331"/>
              </a:lnSpc>
            </a:pPr>
          </a:p>
          <a:p>
            <a:pPr algn="just" marL="0" indent="0" lvl="0">
              <a:lnSpc>
                <a:spcPts val="4331"/>
              </a:lnSpc>
              <a:spcBef>
                <a:spcPct val="0"/>
              </a:spcBef>
            </a:pPr>
          </a:p>
        </p:txBody>
      </p:sp>
      <p:sp>
        <p:nvSpPr>
          <p:cNvPr name="TextBox 12" id="12"/>
          <p:cNvSpPr txBox="true"/>
          <p:nvPr/>
        </p:nvSpPr>
        <p:spPr>
          <a:xfrm rot="0">
            <a:off x="540154" y="6321855"/>
            <a:ext cx="16719146" cy="3788822"/>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Các kết quả sau khi lọc xong được chuyển về kích thước ảnh gốc phục vụ cho việc vẽ bouding box lên ảnh gốc</a:t>
            </a:r>
          </a:p>
          <a:p>
            <a:pPr algn="just">
              <a:lnSpc>
                <a:spcPts val="4317"/>
              </a:lnSpc>
            </a:pPr>
            <a:r>
              <a:rPr lang="en-US" sz="3083">
                <a:solidFill>
                  <a:srgbClr val="10D3F9"/>
                </a:solidFill>
                <a:latin typeface="Tomorrow"/>
                <a:ea typeface="Tomorrow"/>
                <a:cs typeface="Tomorrow"/>
                <a:sym typeface="Tomorrow"/>
              </a:rPr>
              <a:t>                   </a:t>
            </a:r>
          </a:p>
          <a:p>
            <a:pPr algn="just">
              <a:lnSpc>
                <a:spcPts val="4317"/>
              </a:lnSpc>
            </a:pPr>
            <a:r>
              <a:rPr lang="en-US" sz="3083">
                <a:solidFill>
                  <a:srgbClr val="10D3F9"/>
                </a:solidFill>
                <a:latin typeface="Tomorrow"/>
                <a:ea typeface="Tomorrow"/>
                <a:cs typeface="Tomorrow"/>
                <a:sym typeface="Tomorrow"/>
              </a:rPr>
              <a:t> </a:t>
            </a:r>
          </a:p>
          <a:p>
            <a:pPr algn="just">
              <a:lnSpc>
                <a:spcPts val="4317"/>
              </a:lnSpc>
            </a:pPr>
          </a:p>
          <a:p>
            <a:pPr algn="just">
              <a:lnSpc>
                <a:spcPts val="4317"/>
              </a:lnSpc>
            </a:pPr>
          </a:p>
          <a:p>
            <a:pPr algn="just" marL="0" indent="0" lvl="0">
              <a:lnSpc>
                <a:spcPts val="4317"/>
              </a:lnSpc>
              <a:spcBef>
                <a:spcPct val="0"/>
              </a:spcBef>
            </a:pPr>
          </a:p>
        </p:txBody>
      </p:sp>
    </p:spTree>
  </p:cSld>
  <p:clrMapOvr>
    <a:masterClrMapping/>
  </p:clrMapOvr>
  <p:transition spd="slow">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5535086" y="3193384"/>
            <a:ext cx="7217828" cy="5362779"/>
          </a:xfrm>
          <a:custGeom>
            <a:avLst/>
            <a:gdLst/>
            <a:ahLst/>
            <a:cxnLst/>
            <a:rect r="r" b="b" t="t" l="l"/>
            <a:pathLst>
              <a:path h="5362779" w="7217828">
                <a:moveTo>
                  <a:pt x="0" y="0"/>
                </a:moveTo>
                <a:lnTo>
                  <a:pt x="7217828" y="0"/>
                </a:lnTo>
                <a:lnTo>
                  <a:pt x="7217828" y="5362779"/>
                </a:lnTo>
                <a:lnTo>
                  <a:pt x="0" y="5362779"/>
                </a:lnTo>
                <a:lnTo>
                  <a:pt x="0" y="0"/>
                </a:lnTo>
                <a:close/>
              </a:path>
            </a:pathLst>
          </a:custGeom>
          <a:blipFill>
            <a:blip r:embed="rId7"/>
            <a:stretch>
              <a:fillRect l="0" t="0" r="0" b="0"/>
            </a:stretch>
          </a:blipFill>
        </p:spPr>
      </p:sp>
      <p:sp>
        <p:nvSpPr>
          <p:cNvPr name="TextBox 8" id="8"/>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406326"/>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DỰ ĐOÁN BOUNDING BOX</a:t>
            </a:r>
          </a:p>
        </p:txBody>
      </p:sp>
      <p:sp>
        <p:nvSpPr>
          <p:cNvPr name="TextBox 10" id="10"/>
          <p:cNvSpPr txBox="true"/>
          <p:nvPr/>
        </p:nvSpPr>
        <p:spPr>
          <a:xfrm rot="0">
            <a:off x="388774" y="2622948"/>
            <a:ext cx="14677396"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Đối với mô hình YOLO:</a:t>
            </a:r>
          </a:p>
          <a:p>
            <a:pPr algn="just" marL="0" indent="0" lvl="0">
              <a:lnSpc>
                <a:spcPts val="4317"/>
              </a:lnSpc>
              <a:spcBef>
                <a:spcPct val="0"/>
              </a:spcBef>
            </a:pPr>
          </a:p>
        </p:txBody>
      </p:sp>
      <p:sp>
        <p:nvSpPr>
          <p:cNvPr name="TextBox 11" id="11"/>
          <p:cNvSpPr txBox="true"/>
          <p:nvPr/>
        </p:nvSpPr>
        <p:spPr>
          <a:xfrm rot="0">
            <a:off x="4675403" y="8927638"/>
            <a:ext cx="14677396"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Sử dụng OpenCV để vẽ bounding box lên ảnh gốc</a:t>
            </a:r>
          </a:p>
        </p:txBody>
      </p:sp>
    </p:spTree>
  </p:cSld>
  <p:clrMapOvr>
    <a:masterClrMapping/>
  </p:clrMapOvr>
  <p:transition spd="slow">
    <p:fade/>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NHẬN DIỆN KÝ TỰ BẰNG OCR</a:t>
            </a:r>
          </a:p>
        </p:txBody>
      </p:sp>
    </p:spTree>
  </p:cSld>
  <p:clrMapOvr>
    <a:masterClrMapping/>
  </p:clrMapOvr>
  <p:transition spd="slow">
    <p:fad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4025984" y="501907"/>
            <a:ext cx="12919638" cy="12919638"/>
          </a:xfrm>
          <a:custGeom>
            <a:avLst/>
            <a:gdLst/>
            <a:ahLst/>
            <a:cxnLst/>
            <a:rect r="r" b="b" t="t" l="l"/>
            <a:pathLst>
              <a:path h="12919638" w="12919638">
                <a:moveTo>
                  <a:pt x="0" y="0"/>
                </a:moveTo>
                <a:lnTo>
                  <a:pt x="12919638" y="0"/>
                </a:lnTo>
                <a:lnTo>
                  <a:pt x="12919638"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623756" y="9170480"/>
            <a:ext cx="9477174" cy="3435475"/>
          </a:xfrm>
          <a:custGeom>
            <a:avLst/>
            <a:gdLst/>
            <a:ahLst/>
            <a:cxnLst/>
            <a:rect r="r" b="b" t="t" l="l"/>
            <a:pathLst>
              <a:path h="3435475" w="9477174">
                <a:moveTo>
                  <a:pt x="0" y="0"/>
                </a:moveTo>
                <a:lnTo>
                  <a:pt x="9477173" y="0"/>
                </a:lnTo>
                <a:lnTo>
                  <a:pt x="9477173" y="3435475"/>
                </a:lnTo>
                <a:lnTo>
                  <a:pt x="0" y="3435475"/>
                </a:lnTo>
                <a:lnTo>
                  <a:pt x="0" y="0"/>
                </a:lnTo>
                <a:close/>
              </a:path>
            </a:pathLst>
          </a:custGeom>
          <a:blipFill>
            <a:blip r:embed="rId7">
              <a:alphaModFix amt="57000"/>
            </a:blip>
            <a:stretch>
              <a:fillRect l="0" t="0" r="0" b="0"/>
            </a:stretch>
          </a:blipFill>
        </p:spPr>
      </p:sp>
      <p:sp>
        <p:nvSpPr>
          <p:cNvPr name="Freeform 7" id="7"/>
          <p:cNvSpPr/>
          <p:nvPr/>
        </p:nvSpPr>
        <p:spPr>
          <a:xfrm flipH="false" flipV="false" rot="0">
            <a:off x="12025541" y="8509596"/>
            <a:ext cx="4000886" cy="760852"/>
          </a:xfrm>
          <a:custGeom>
            <a:avLst/>
            <a:gdLst/>
            <a:ahLst/>
            <a:cxnLst/>
            <a:rect r="r" b="b" t="t" l="l"/>
            <a:pathLst>
              <a:path h="760852" w="4000886">
                <a:moveTo>
                  <a:pt x="0" y="0"/>
                </a:moveTo>
                <a:lnTo>
                  <a:pt x="4000886" y="0"/>
                </a:lnTo>
                <a:lnTo>
                  <a:pt x="4000886" y="760852"/>
                </a:lnTo>
                <a:lnTo>
                  <a:pt x="0" y="760852"/>
                </a:lnTo>
                <a:lnTo>
                  <a:pt x="0" y="0"/>
                </a:lnTo>
                <a:close/>
              </a:path>
            </a:pathLst>
          </a:custGeom>
          <a:blipFill>
            <a:blip r:embed="rId8"/>
            <a:stretch>
              <a:fillRect l="0" t="0" r="0" b="0"/>
            </a:stretch>
          </a:blipFill>
        </p:spPr>
      </p:sp>
      <p:sp>
        <p:nvSpPr>
          <p:cNvPr name="Freeform 8" id="8"/>
          <p:cNvSpPr/>
          <p:nvPr/>
        </p:nvSpPr>
        <p:spPr>
          <a:xfrm flipH="false" flipV="false" rot="0">
            <a:off x="856153" y="5474718"/>
            <a:ext cx="6545476" cy="773305"/>
          </a:xfrm>
          <a:custGeom>
            <a:avLst/>
            <a:gdLst/>
            <a:ahLst/>
            <a:cxnLst/>
            <a:rect r="r" b="b" t="t" l="l"/>
            <a:pathLst>
              <a:path h="773305" w="6545476">
                <a:moveTo>
                  <a:pt x="0" y="0"/>
                </a:moveTo>
                <a:lnTo>
                  <a:pt x="6545476" y="0"/>
                </a:lnTo>
                <a:lnTo>
                  <a:pt x="6545476" y="773305"/>
                </a:lnTo>
                <a:lnTo>
                  <a:pt x="0" y="773305"/>
                </a:lnTo>
                <a:lnTo>
                  <a:pt x="0" y="0"/>
                </a:lnTo>
                <a:close/>
              </a:path>
            </a:pathLst>
          </a:custGeom>
          <a:blipFill>
            <a:blip r:embed="rId9"/>
            <a:stretch>
              <a:fillRect l="0" t="0" r="0" b="0"/>
            </a:stretch>
          </a:blipFill>
        </p:spPr>
      </p:sp>
      <p:sp>
        <p:nvSpPr>
          <p:cNvPr name="Freeform 9" id="9"/>
          <p:cNvSpPr/>
          <p:nvPr/>
        </p:nvSpPr>
        <p:spPr>
          <a:xfrm flipH="false" flipV="false" rot="0">
            <a:off x="1754650" y="7848712"/>
            <a:ext cx="5331501" cy="1321768"/>
          </a:xfrm>
          <a:custGeom>
            <a:avLst/>
            <a:gdLst/>
            <a:ahLst/>
            <a:cxnLst/>
            <a:rect r="r" b="b" t="t" l="l"/>
            <a:pathLst>
              <a:path h="1321768" w="5331501">
                <a:moveTo>
                  <a:pt x="0" y="0"/>
                </a:moveTo>
                <a:lnTo>
                  <a:pt x="5331501" y="0"/>
                </a:lnTo>
                <a:lnTo>
                  <a:pt x="5331501" y="1321768"/>
                </a:lnTo>
                <a:lnTo>
                  <a:pt x="0" y="1321768"/>
                </a:lnTo>
                <a:lnTo>
                  <a:pt x="0" y="0"/>
                </a:lnTo>
                <a:close/>
              </a:path>
            </a:pathLst>
          </a:custGeom>
          <a:blipFill>
            <a:blip r:embed="rId10"/>
            <a:stretch>
              <a:fillRect l="0" t="0" r="0" b="0"/>
            </a:stretch>
          </a:blipFill>
        </p:spPr>
      </p:sp>
      <p:sp>
        <p:nvSpPr>
          <p:cNvPr name="Freeform 10" id="10"/>
          <p:cNvSpPr/>
          <p:nvPr/>
        </p:nvSpPr>
        <p:spPr>
          <a:xfrm flipH="false" flipV="false" rot="0">
            <a:off x="11885654" y="4152871"/>
            <a:ext cx="3795750" cy="2808855"/>
          </a:xfrm>
          <a:custGeom>
            <a:avLst/>
            <a:gdLst/>
            <a:ahLst/>
            <a:cxnLst/>
            <a:rect r="r" b="b" t="t" l="l"/>
            <a:pathLst>
              <a:path h="2808855" w="3795750">
                <a:moveTo>
                  <a:pt x="0" y="0"/>
                </a:moveTo>
                <a:lnTo>
                  <a:pt x="3795750" y="0"/>
                </a:lnTo>
                <a:lnTo>
                  <a:pt x="3795750" y="2808855"/>
                </a:lnTo>
                <a:lnTo>
                  <a:pt x="0" y="2808855"/>
                </a:lnTo>
                <a:lnTo>
                  <a:pt x="0" y="0"/>
                </a:lnTo>
                <a:close/>
              </a:path>
            </a:pathLst>
          </a:custGeom>
          <a:blipFill>
            <a:blip r:embed="rId11"/>
            <a:stretch>
              <a:fillRect l="0" t="0" r="0" b="0"/>
            </a:stretch>
          </a:blipFill>
        </p:spPr>
      </p:sp>
      <p:sp>
        <p:nvSpPr>
          <p:cNvPr name="TextBox 11" id="11"/>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2" id="12"/>
          <p:cNvSpPr txBox="true"/>
          <p:nvPr/>
        </p:nvSpPr>
        <p:spPr>
          <a:xfrm rot="0">
            <a:off x="361332" y="2508962"/>
            <a:ext cx="4059069" cy="696373"/>
          </a:xfrm>
          <a:prstGeom prst="rect">
            <a:avLst/>
          </a:prstGeom>
        </p:spPr>
        <p:txBody>
          <a:bodyPr anchor="t" rtlCol="false" tIns="0" lIns="0" bIns="0" rIns="0">
            <a:spAutoFit/>
          </a:bodyPr>
          <a:lstStyle/>
          <a:p>
            <a:pPr algn="ctr">
              <a:lnSpc>
                <a:spcPts val="5717"/>
              </a:lnSpc>
              <a:spcBef>
                <a:spcPct val="0"/>
              </a:spcBef>
            </a:pPr>
            <a:r>
              <a:rPr lang="en-US" sz="4083">
                <a:solidFill>
                  <a:srgbClr val="4ADEDD"/>
                </a:solidFill>
                <a:latin typeface="Anton"/>
                <a:ea typeface="Anton"/>
                <a:cs typeface="Anton"/>
                <a:sym typeface="Anton"/>
              </a:rPr>
              <a:t>TRÍCH XUẤT PHẦN ROI</a:t>
            </a:r>
          </a:p>
        </p:txBody>
      </p:sp>
      <p:sp>
        <p:nvSpPr>
          <p:cNvPr name="TextBox 13" id="13"/>
          <p:cNvSpPr txBox="true"/>
          <p:nvPr/>
        </p:nvSpPr>
        <p:spPr>
          <a:xfrm rot="0">
            <a:off x="388774" y="1429172"/>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NHẬN DẠNG KÝ TỰ BẰNG OCR</a:t>
            </a:r>
          </a:p>
        </p:txBody>
      </p:sp>
      <p:sp>
        <p:nvSpPr>
          <p:cNvPr name="TextBox 14" id="14"/>
          <p:cNvSpPr txBox="true"/>
          <p:nvPr/>
        </p:nvSpPr>
        <p:spPr>
          <a:xfrm rot="0">
            <a:off x="388774" y="3307274"/>
            <a:ext cx="15846139"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Từ toạ độ mô hình dự đoán, chúng ta thực hiện trích xuất phần biển số xe</a:t>
            </a:r>
          </a:p>
        </p:txBody>
      </p:sp>
      <p:sp>
        <p:nvSpPr>
          <p:cNvPr name="TextBox 15" id="15"/>
          <p:cNvSpPr txBox="true"/>
          <p:nvPr/>
        </p:nvSpPr>
        <p:spPr>
          <a:xfrm rot="0">
            <a:off x="2179857" y="4086196"/>
            <a:ext cx="3898067" cy="1074197"/>
          </a:xfrm>
          <a:prstGeom prst="rect">
            <a:avLst/>
          </a:prstGeom>
        </p:spPr>
        <p:txBody>
          <a:bodyPr anchor="t" rtlCol="false" tIns="0" lIns="0" bIns="0" rIns="0">
            <a:spAutoFit/>
          </a:bodyPr>
          <a:lstStyle/>
          <a:p>
            <a:pPr algn="ctr">
              <a:lnSpc>
                <a:spcPts val="4317"/>
              </a:lnSpc>
            </a:pPr>
            <a:r>
              <a:rPr lang="en-US" sz="3083">
                <a:solidFill>
                  <a:srgbClr val="10D3F9"/>
                </a:solidFill>
                <a:latin typeface="Tomorrow"/>
                <a:ea typeface="Tomorrow"/>
                <a:cs typeface="Tomorrow"/>
                <a:sym typeface="Tomorrow"/>
              </a:rPr>
              <a:t>Đối với mô hình</a:t>
            </a:r>
          </a:p>
          <a:p>
            <a:pPr algn="ctr" marL="0" indent="0" lvl="0">
              <a:lnSpc>
                <a:spcPts val="4317"/>
              </a:lnSpc>
              <a:spcBef>
                <a:spcPct val="0"/>
              </a:spcBef>
            </a:pPr>
            <a:r>
              <a:rPr lang="en-US" sz="3083">
                <a:solidFill>
                  <a:srgbClr val="10D3F9"/>
                </a:solidFill>
                <a:latin typeface="Tomorrow"/>
                <a:ea typeface="Tomorrow"/>
                <a:cs typeface="Tomorrow"/>
                <a:sym typeface="Tomorrow"/>
              </a:rPr>
              <a:t>InceptionResNetV2</a:t>
            </a:r>
          </a:p>
        </p:txBody>
      </p:sp>
      <p:sp>
        <p:nvSpPr>
          <p:cNvPr name="TextBox 16" id="16"/>
          <p:cNvSpPr txBox="true"/>
          <p:nvPr/>
        </p:nvSpPr>
        <p:spPr>
          <a:xfrm rot="0">
            <a:off x="2179857" y="6561774"/>
            <a:ext cx="3898067" cy="1074197"/>
          </a:xfrm>
          <a:prstGeom prst="rect">
            <a:avLst/>
          </a:prstGeom>
        </p:spPr>
        <p:txBody>
          <a:bodyPr anchor="t" rtlCol="false" tIns="0" lIns="0" bIns="0" rIns="0">
            <a:spAutoFit/>
          </a:bodyPr>
          <a:lstStyle/>
          <a:p>
            <a:pPr algn="ctr">
              <a:lnSpc>
                <a:spcPts val="4317"/>
              </a:lnSpc>
            </a:pPr>
            <a:r>
              <a:rPr lang="en-US" sz="3083">
                <a:solidFill>
                  <a:srgbClr val="10D3F9"/>
                </a:solidFill>
                <a:latin typeface="Tomorrow"/>
                <a:ea typeface="Tomorrow"/>
                <a:cs typeface="Tomorrow"/>
                <a:sym typeface="Tomorrow"/>
              </a:rPr>
              <a:t>Đối với mô hình</a:t>
            </a:r>
          </a:p>
          <a:p>
            <a:pPr algn="ctr" marL="0" indent="0" lvl="0">
              <a:lnSpc>
                <a:spcPts val="4317"/>
              </a:lnSpc>
              <a:spcBef>
                <a:spcPct val="0"/>
              </a:spcBef>
            </a:pPr>
            <a:r>
              <a:rPr lang="en-US" sz="3083">
                <a:solidFill>
                  <a:srgbClr val="10D3F9"/>
                </a:solidFill>
                <a:latin typeface="Tomorrow"/>
                <a:ea typeface="Tomorrow"/>
                <a:cs typeface="Tomorrow"/>
                <a:sym typeface="Tomorrow"/>
              </a:rPr>
              <a:t>YOLO</a:t>
            </a:r>
          </a:p>
        </p:txBody>
      </p:sp>
      <p:sp>
        <p:nvSpPr>
          <p:cNvPr name="AutoShape 17" id="17"/>
          <p:cNvSpPr/>
          <p:nvPr/>
        </p:nvSpPr>
        <p:spPr>
          <a:xfrm flipH="true">
            <a:off x="13802579" y="7100903"/>
            <a:ext cx="0" cy="1269516"/>
          </a:xfrm>
          <a:prstGeom prst="line">
            <a:avLst/>
          </a:prstGeom>
          <a:ln cap="flat" w="38100">
            <a:solidFill>
              <a:srgbClr val="FFFFFF"/>
            </a:solidFill>
            <a:prstDash val="solid"/>
            <a:headEnd type="none" len="sm" w="sm"/>
            <a:tailEnd type="triangle" len="med" w="lg"/>
          </a:ln>
        </p:spPr>
      </p:sp>
    </p:spTree>
  </p:cSld>
  <p:clrMapOvr>
    <a:masterClrMapping/>
  </p:clrMapOvr>
  <p:transition spd="slow">
    <p:fade/>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4025984" y="501907"/>
            <a:ext cx="12919638" cy="12919638"/>
          </a:xfrm>
          <a:custGeom>
            <a:avLst/>
            <a:gdLst/>
            <a:ahLst/>
            <a:cxnLst/>
            <a:rect r="r" b="b" t="t" l="l"/>
            <a:pathLst>
              <a:path h="12919638" w="12919638">
                <a:moveTo>
                  <a:pt x="0" y="0"/>
                </a:moveTo>
                <a:lnTo>
                  <a:pt x="12919638" y="0"/>
                </a:lnTo>
                <a:lnTo>
                  <a:pt x="12919638"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623756" y="9170480"/>
            <a:ext cx="9477174" cy="3435475"/>
          </a:xfrm>
          <a:custGeom>
            <a:avLst/>
            <a:gdLst/>
            <a:ahLst/>
            <a:cxnLst/>
            <a:rect r="r" b="b" t="t" l="l"/>
            <a:pathLst>
              <a:path h="3435475" w="9477174">
                <a:moveTo>
                  <a:pt x="0" y="0"/>
                </a:moveTo>
                <a:lnTo>
                  <a:pt x="9477173" y="0"/>
                </a:lnTo>
                <a:lnTo>
                  <a:pt x="9477173" y="3435475"/>
                </a:lnTo>
                <a:lnTo>
                  <a:pt x="0" y="3435475"/>
                </a:lnTo>
                <a:lnTo>
                  <a:pt x="0" y="0"/>
                </a:lnTo>
                <a:close/>
              </a:path>
            </a:pathLst>
          </a:custGeom>
          <a:blipFill>
            <a:blip r:embed="rId7">
              <a:alphaModFix amt="57000"/>
            </a:blip>
            <a:stretch>
              <a:fillRect l="0" t="0" r="0" b="0"/>
            </a:stretch>
          </a:blipFill>
        </p:spPr>
      </p:sp>
      <p:sp>
        <p:nvSpPr>
          <p:cNvPr name="Freeform 7" id="7"/>
          <p:cNvSpPr/>
          <p:nvPr/>
        </p:nvSpPr>
        <p:spPr>
          <a:xfrm flipH="false" flipV="false" rot="0">
            <a:off x="12025541" y="3521190"/>
            <a:ext cx="4000886" cy="760852"/>
          </a:xfrm>
          <a:custGeom>
            <a:avLst/>
            <a:gdLst/>
            <a:ahLst/>
            <a:cxnLst/>
            <a:rect r="r" b="b" t="t" l="l"/>
            <a:pathLst>
              <a:path h="760852" w="4000886">
                <a:moveTo>
                  <a:pt x="0" y="0"/>
                </a:moveTo>
                <a:lnTo>
                  <a:pt x="4000886" y="0"/>
                </a:lnTo>
                <a:lnTo>
                  <a:pt x="4000886" y="760852"/>
                </a:lnTo>
                <a:lnTo>
                  <a:pt x="0" y="760852"/>
                </a:lnTo>
                <a:lnTo>
                  <a:pt x="0" y="0"/>
                </a:lnTo>
                <a:close/>
              </a:path>
            </a:pathLst>
          </a:custGeom>
          <a:blipFill>
            <a:blip r:embed="rId8"/>
            <a:stretch>
              <a:fillRect l="0" t="0" r="0" b="0"/>
            </a:stretch>
          </a:blipFill>
        </p:spPr>
      </p:sp>
      <p:sp>
        <p:nvSpPr>
          <p:cNvPr name="Freeform 8" id="8"/>
          <p:cNvSpPr/>
          <p:nvPr/>
        </p:nvSpPr>
        <p:spPr>
          <a:xfrm flipH="false" flipV="false" rot="0">
            <a:off x="12025541" y="5340154"/>
            <a:ext cx="4000886" cy="761008"/>
          </a:xfrm>
          <a:custGeom>
            <a:avLst/>
            <a:gdLst/>
            <a:ahLst/>
            <a:cxnLst/>
            <a:rect r="r" b="b" t="t" l="l"/>
            <a:pathLst>
              <a:path h="761008" w="4000886">
                <a:moveTo>
                  <a:pt x="0" y="0"/>
                </a:moveTo>
                <a:lnTo>
                  <a:pt x="4000886" y="0"/>
                </a:lnTo>
                <a:lnTo>
                  <a:pt x="4000886" y="761008"/>
                </a:lnTo>
                <a:lnTo>
                  <a:pt x="0" y="761008"/>
                </a:lnTo>
                <a:lnTo>
                  <a:pt x="0" y="0"/>
                </a:lnTo>
                <a:close/>
              </a:path>
            </a:pathLst>
          </a:custGeom>
          <a:blipFill>
            <a:blip r:embed="rId9"/>
            <a:stretch>
              <a:fillRect l="0" t="0" r="0" b="0"/>
            </a:stretch>
          </a:blipFill>
        </p:spPr>
      </p:sp>
      <p:sp>
        <p:nvSpPr>
          <p:cNvPr name="Freeform 9" id="9"/>
          <p:cNvSpPr/>
          <p:nvPr/>
        </p:nvSpPr>
        <p:spPr>
          <a:xfrm flipH="false" flipV="false" rot="0">
            <a:off x="1744598" y="5005559"/>
            <a:ext cx="7249468" cy="4737494"/>
          </a:xfrm>
          <a:custGeom>
            <a:avLst/>
            <a:gdLst/>
            <a:ahLst/>
            <a:cxnLst/>
            <a:rect r="r" b="b" t="t" l="l"/>
            <a:pathLst>
              <a:path h="4737494" w="7249468">
                <a:moveTo>
                  <a:pt x="0" y="0"/>
                </a:moveTo>
                <a:lnTo>
                  <a:pt x="7249468" y="0"/>
                </a:lnTo>
                <a:lnTo>
                  <a:pt x="7249468" y="4737495"/>
                </a:lnTo>
                <a:lnTo>
                  <a:pt x="0" y="4737495"/>
                </a:lnTo>
                <a:lnTo>
                  <a:pt x="0" y="0"/>
                </a:lnTo>
                <a:close/>
              </a:path>
            </a:pathLst>
          </a:custGeom>
          <a:blipFill>
            <a:blip r:embed="rId10"/>
            <a:stretch>
              <a:fillRect l="0" t="0" r="0" b="0"/>
            </a:stretch>
          </a:blipFill>
        </p:spPr>
      </p:sp>
      <p:sp>
        <p:nvSpPr>
          <p:cNvPr name="TextBox 10" id="10"/>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1" id="11"/>
          <p:cNvSpPr txBox="true"/>
          <p:nvPr/>
        </p:nvSpPr>
        <p:spPr>
          <a:xfrm rot="0">
            <a:off x="276823" y="2508962"/>
            <a:ext cx="4218031" cy="696373"/>
          </a:xfrm>
          <a:prstGeom prst="rect">
            <a:avLst/>
          </a:prstGeom>
        </p:spPr>
        <p:txBody>
          <a:bodyPr anchor="t" rtlCol="false" tIns="0" lIns="0" bIns="0" rIns="0">
            <a:spAutoFit/>
          </a:bodyPr>
          <a:lstStyle/>
          <a:p>
            <a:pPr algn="l">
              <a:lnSpc>
                <a:spcPts val="5717"/>
              </a:lnSpc>
              <a:spcBef>
                <a:spcPct val="0"/>
              </a:spcBef>
            </a:pPr>
            <a:r>
              <a:rPr lang="en-US" sz="4083">
                <a:solidFill>
                  <a:srgbClr val="4ADEDD"/>
                </a:solidFill>
                <a:latin typeface="Anton"/>
                <a:ea typeface="Anton"/>
                <a:cs typeface="Anton"/>
                <a:sym typeface="Anton"/>
              </a:rPr>
              <a:t> XỬ LÝ ROI</a:t>
            </a:r>
          </a:p>
        </p:txBody>
      </p:sp>
      <p:sp>
        <p:nvSpPr>
          <p:cNvPr name="TextBox 12" id="12"/>
          <p:cNvSpPr txBox="true"/>
          <p:nvPr/>
        </p:nvSpPr>
        <p:spPr>
          <a:xfrm rot="0">
            <a:off x="388774" y="1429172"/>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NHẬN DẠNG KÝ TỰ BẰNG OCR</a:t>
            </a:r>
          </a:p>
        </p:txBody>
      </p:sp>
      <p:sp>
        <p:nvSpPr>
          <p:cNvPr name="TextBox 13" id="13"/>
          <p:cNvSpPr txBox="true"/>
          <p:nvPr/>
        </p:nvSpPr>
        <p:spPr>
          <a:xfrm rot="0">
            <a:off x="388774" y="3307274"/>
            <a:ext cx="9961117" cy="216004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Điều chỉnh các thông số độ sáng, độ tương phản giúp cải thiện hiệu suất nhận dạng kí tự</a:t>
            </a:r>
          </a:p>
          <a:p>
            <a:pPr algn="just">
              <a:lnSpc>
                <a:spcPts val="4317"/>
              </a:lnSpc>
            </a:pPr>
          </a:p>
          <a:p>
            <a:pPr algn="just" marL="0" indent="0" lvl="0">
              <a:lnSpc>
                <a:spcPts val="4317"/>
              </a:lnSpc>
              <a:spcBef>
                <a:spcPct val="0"/>
              </a:spcBef>
            </a:pPr>
          </a:p>
        </p:txBody>
      </p:sp>
      <p:sp>
        <p:nvSpPr>
          <p:cNvPr name="AutoShape 14" id="14"/>
          <p:cNvSpPr/>
          <p:nvPr/>
        </p:nvSpPr>
        <p:spPr>
          <a:xfrm>
            <a:off x="13783529" y="4282042"/>
            <a:ext cx="242455" cy="1058112"/>
          </a:xfrm>
          <a:prstGeom prst="line">
            <a:avLst/>
          </a:prstGeom>
          <a:ln cap="rnd" w="76200">
            <a:solidFill>
              <a:srgbClr val="FFFFFF"/>
            </a:solidFill>
            <a:prstDash val="sysDash"/>
            <a:headEnd type="none" len="sm" w="sm"/>
            <a:tailEnd type="arrow" len="sm" w="med"/>
          </a:ln>
        </p:spPr>
      </p:sp>
    </p:spTree>
  </p:cSld>
  <p:clrMapOvr>
    <a:masterClrMapping/>
  </p:clrMapOvr>
  <p:transition spd="slow">
    <p:fade/>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4025984" y="501907"/>
            <a:ext cx="12919638" cy="12919638"/>
          </a:xfrm>
          <a:custGeom>
            <a:avLst/>
            <a:gdLst/>
            <a:ahLst/>
            <a:cxnLst/>
            <a:rect r="r" b="b" t="t" l="l"/>
            <a:pathLst>
              <a:path h="12919638" w="12919638">
                <a:moveTo>
                  <a:pt x="0" y="0"/>
                </a:moveTo>
                <a:lnTo>
                  <a:pt x="12919638" y="0"/>
                </a:lnTo>
                <a:lnTo>
                  <a:pt x="12919638"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258141"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623756" y="9170480"/>
            <a:ext cx="9477174" cy="3435475"/>
          </a:xfrm>
          <a:custGeom>
            <a:avLst/>
            <a:gdLst/>
            <a:ahLst/>
            <a:cxnLst/>
            <a:rect r="r" b="b" t="t" l="l"/>
            <a:pathLst>
              <a:path h="3435475" w="9477174">
                <a:moveTo>
                  <a:pt x="0" y="0"/>
                </a:moveTo>
                <a:lnTo>
                  <a:pt x="9477173" y="0"/>
                </a:lnTo>
                <a:lnTo>
                  <a:pt x="9477173" y="3435475"/>
                </a:lnTo>
                <a:lnTo>
                  <a:pt x="0" y="3435475"/>
                </a:lnTo>
                <a:lnTo>
                  <a:pt x="0" y="0"/>
                </a:lnTo>
                <a:close/>
              </a:path>
            </a:pathLst>
          </a:custGeom>
          <a:blipFill>
            <a:blip r:embed="rId7">
              <a:alphaModFix amt="57000"/>
            </a:blip>
            <a:stretch>
              <a:fillRect l="0" t="0" r="0" b="0"/>
            </a:stretch>
          </a:blipFill>
        </p:spPr>
      </p:sp>
      <p:sp>
        <p:nvSpPr>
          <p:cNvPr name="Freeform 7" id="7"/>
          <p:cNvSpPr/>
          <p:nvPr/>
        </p:nvSpPr>
        <p:spPr>
          <a:xfrm flipH="false" flipV="false" rot="0">
            <a:off x="12025541" y="3521190"/>
            <a:ext cx="4000886" cy="760852"/>
          </a:xfrm>
          <a:custGeom>
            <a:avLst/>
            <a:gdLst/>
            <a:ahLst/>
            <a:cxnLst/>
            <a:rect r="r" b="b" t="t" l="l"/>
            <a:pathLst>
              <a:path h="760852" w="4000886">
                <a:moveTo>
                  <a:pt x="0" y="0"/>
                </a:moveTo>
                <a:lnTo>
                  <a:pt x="4000886" y="0"/>
                </a:lnTo>
                <a:lnTo>
                  <a:pt x="4000886" y="760852"/>
                </a:lnTo>
                <a:lnTo>
                  <a:pt x="0" y="760852"/>
                </a:lnTo>
                <a:lnTo>
                  <a:pt x="0" y="0"/>
                </a:lnTo>
                <a:close/>
              </a:path>
            </a:pathLst>
          </a:custGeom>
          <a:blipFill>
            <a:blip r:embed="rId8"/>
            <a:stretch>
              <a:fillRect l="0" t="0" r="0" b="0"/>
            </a:stretch>
          </a:blipFill>
        </p:spPr>
      </p:sp>
      <p:sp>
        <p:nvSpPr>
          <p:cNvPr name="Freeform 8" id="8"/>
          <p:cNvSpPr/>
          <p:nvPr/>
        </p:nvSpPr>
        <p:spPr>
          <a:xfrm flipH="false" flipV="false" rot="0">
            <a:off x="12025541" y="5340154"/>
            <a:ext cx="4000886" cy="761008"/>
          </a:xfrm>
          <a:custGeom>
            <a:avLst/>
            <a:gdLst/>
            <a:ahLst/>
            <a:cxnLst/>
            <a:rect r="r" b="b" t="t" l="l"/>
            <a:pathLst>
              <a:path h="761008" w="4000886">
                <a:moveTo>
                  <a:pt x="0" y="0"/>
                </a:moveTo>
                <a:lnTo>
                  <a:pt x="4000886" y="0"/>
                </a:lnTo>
                <a:lnTo>
                  <a:pt x="4000886" y="761008"/>
                </a:lnTo>
                <a:lnTo>
                  <a:pt x="0" y="761008"/>
                </a:lnTo>
                <a:lnTo>
                  <a:pt x="0" y="0"/>
                </a:lnTo>
                <a:close/>
              </a:path>
            </a:pathLst>
          </a:custGeom>
          <a:blipFill>
            <a:blip r:embed="rId9"/>
            <a:stretch>
              <a:fillRect l="0" t="0" r="0" b="0"/>
            </a:stretch>
          </a:blipFill>
        </p:spPr>
      </p:sp>
      <p:sp>
        <p:nvSpPr>
          <p:cNvPr name="Freeform 9" id="9"/>
          <p:cNvSpPr/>
          <p:nvPr/>
        </p:nvSpPr>
        <p:spPr>
          <a:xfrm flipH="false" flipV="false" rot="0">
            <a:off x="69256" y="4706803"/>
            <a:ext cx="10600152" cy="1394359"/>
          </a:xfrm>
          <a:custGeom>
            <a:avLst/>
            <a:gdLst/>
            <a:ahLst/>
            <a:cxnLst/>
            <a:rect r="r" b="b" t="t" l="l"/>
            <a:pathLst>
              <a:path h="1394359" w="10600152">
                <a:moveTo>
                  <a:pt x="0" y="0"/>
                </a:moveTo>
                <a:lnTo>
                  <a:pt x="10600152" y="0"/>
                </a:lnTo>
                <a:lnTo>
                  <a:pt x="10600152" y="1394359"/>
                </a:lnTo>
                <a:lnTo>
                  <a:pt x="0" y="1394359"/>
                </a:lnTo>
                <a:lnTo>
                  <a:pt x="0" y="0"/>
                </a:lnTo>
                <a:close/>
              </a:path>
            </a:pathLst>
          </a:custGeom>
          <a:blipFill>
            <a:blip r:embed="rId10"/>
            <a:stretch>
              <a:fillRect l="0" t="0" r="-7809" b="0"/>
            </a:stretch>
          </a:blipFill>
        </p:spPr>
      </p:sp>
      <p:sp>
        <p:nvSpPr>
          <p:cNvPr name="Freeform 10" id="10"/>
          <p:cNvSpPr/>
          <p:nvPr/>
        </p:nvSpPr>
        <p:spPr>
          <a:xfrm flipH="false" flipV="false" rot="0">
            <a:off x="12114284" y="7348937"/>
            <a:ext cx="3823400" cy="970322"/>
          </a:xfrm>
          <a:custGeom>
            <a:avLst/>
            <a:gdLst/>
            <a:ahLst/>
            <a:cxnLst/>
            <a:rect r="r" b="b" t="t" l="l"/>
            <a:pathLst>
              <a:path h="970322" w="3823400">
                <a:moveTo>
                  <a:pt x="0" y="0"/>
                </a:moveTo>
                <a:lnTo>
                  <a:pt x="3823400" y="0"/>
                </a:lnTo>
                <a:lnTo>
                  <a:pt x="3823400" y="970322"/>
                </a:lnTo>
                <a:lnTo>
                  <a:pt x="0" y="970322"/>
                </a:lnTo>
                <a:lnTo>
                  <a:pt x="0" y="0"/>
                </a:lnTo>
                <a:close/>
              </a:path>
            </a:pathLst>
          </a:custGeom>
          <a:blipFill>
            <a:blip r:embed="rId11"/>
            <a:stretch>
              <a:fillRect l="0" t="-16382" r="-5345" b="0"/>
            </a:stretch>
          </a:blipFill>
        </p:spPr>
      </p:sp>
      <p:sp>
        <p:nvSpPr>
          <p:cNvPr name="TextBox 11" id="11"/>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2" id="12"/>
          <p:cNvSpPr txBox="true"/>
          <p:nvPr/>
        </p:nvSpPr>
        <p:spPr>
          <a:xfrm rot="0">
            <a:off x="398299" y="2508962"/>
            <a:ext cx="4218031" cy="696373"/>
          </a:xfrm>
          <a:prstGeom prst="rect">
            <a:avLst/>
          </a:prstGeom>
        </p:spPr>
        <p:txBody>
          <a:bodyPr anchor="t" rtlCol="false" tIns="0" lIns="0" bIns="0" rIns="0">
            <a:spAutoFit/>
          </a:bodyPr>
          <a:lstStyle/>
          <a:p>
            <a:pPr algn="l">
              <a:lnSpc>
                <a:spcPts val="5717"/>
              </a:lnSpc>
              <a:spcBef>
                <a:spcPct val="0"/>
              </a:spcBef>
            </a:pPr>
            <a:r>
              <a:rPr lang="en-US" sz="4083">
                <a:solidFill>
                  <a:srgbClr val="4ADEDD"/>
                </a:solidFill>
                <a:latin typeface="Anton"/>
                <a:ea typeface="Anton"/>
                <a:cs typeface="Anton"/>
                <a:sym typeface="Anton"/>
              </a:rPr>
              <a:t>NHẬN DIỆN KÝ TỰ</a:t>
            </a:r>
          </a:p>
        </p:txBody>
      </p:sp>
      <p:sp>
        <p:nvSpPr>
          <p:cNvPr name="TextBox 13" id="13"/>
          <p:cNvSpPr txBox="true"/>
          <p:nvPr/>
        </p:nvSpPr>
        <p:spPr>
          <a:xfrm rot="0">
            <a:off x="388774" y="1429172"/>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NHẬN DẠNG KÝ TỰ BẰNG OCR</a:t>
            </a:r>
          </a:p>
        </p:txBody>
      </p:sp>
      <p:sp>
        <p:nvSpPr>
          <p:cNvPr name="TextBox 14" id="14"/>
          <p:cNvSpPr txBox="true"/>
          <p:nvPr/>
        </p:nvSpPr>
        <p:spPr>
          <a:xfrm rot="0">
            <a:off x="388774" y="3307274"/>
            <a:ext cx="9961117"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Vùng ROI sau khi xử lý sẽ được OCR nhận diện</a:t>
            </a:r>
          </a:p>
          <a:p>
            <a:pPr algn="just" marL="0" indent="0" lvl="0">
              <a:lnSpc>
                <a:spcPts val="4317"/>
              </a:lnSpc>
              <a:spcBef>
                <a:spcPct val="0"/>
              </a:spcBef>
            </a:pPr>
            <a:r>
              <a:rPr lang="en-US" sz="3083">
                <a:solidFill>
                  <a:srgbClr val="10D3F9"/>
                </a:solidFill>
                <a:latin typeface="Tomorrow"/>
                <a:ea typeface="Tomorrow"/>
                <a:cs typeface="Tomorrow"/>
                <a:sym typeface="Tomorrow"/>
              </a:rPr>
              <a:t>thành chuỗi kí tự trên biển số xe</a:t>
            </a:r>
          </a:p>
        </p:txBody>
      </p:sp>
      <p:sp>
        <p:nvSpPr>
          <p:cNvPr name="AutoShape 15" id="15"/>
          <p:cNvSpPr/>
          <p:nvPr/>
        </p:nvSpPr>
        <p:spPr>
          <a:xfrm>
            <a:off x="14025984" y="4282042"/>
            <a:ext cx="0" cy="1058112"/>
          </a:xfrm>
          <a:prstGeom prst="line">
            <a:avLst/>
          </a:prstGeom>
          <a:ln cap="rnd" w="76200">
            <a:solidFill>
              <a:srgbClr val="FFFFFF"/>
            </a:solidFill>
            <a:prstDash val="sysDash"/>
            <a:headEnd type="none" len="sm" w="sm"/>
            <a:tailEnd type="arrow" len="sm" w="med"/>
          </a:ln>
        </p:spPr>
      </p:sp>
      <p:sp>
        <p:nvSpPr>
          <p:cNvPr name="AutoShape 16" id="16"/>
          <p:cNvSpPr/>
          <p:nvPr/>
        </p:nvSpPr>
        <p:spPr>
          <a:xfrm>
            <a:off x="14064084" y="6290825"/>
            <a:ext cx="0" cy="1058112"/>
          </a:xfrm>
          <a:prstGeom prst="line">
            <a:avLst/>
          </a:prstGeom>
          <a:ln cap="rnd" w="76200">
            <a:solidFill>
              <a:srgbClr val="FFFFFF"/>
            </a:solidFill>
            <a:prstDash val="sysDash"/>
            <a:headEnd type="none" len="sm" w="sm"/>
            <a:tailEnd type="arrow" len="sm" w="med"/>
          </a:ln>
        </p:spPr>
      </p:sp>
    </p:spTree>
  </p:cSld>
  <p:clrMapOvr>
    <a:masterClrMapping/>
  </p:clrMapOvr>
  <p:transition spd="slow">
    <p:fade/>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189009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TRIỂN KHAI MÔ HÌNH</a:t>
            </a:r>
          </a:p>
        </p:txBody>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36057" y="-1501936"/>
            <a:ext cx="12919638" cy="12919638"/>
          </a:xfrm>
          <a:custGeom>
            <a:avLst/>
            <a:gdLst/>
            <a:ahLst/>
            <a:cxnLst/>
            <a:rect r="r" b="b" t="t" l="l"/>
            <a:pathLst>
              <a:path h="12919638" w="12919638">
                <a:moveTo>
                  <a:pt x="0" y="0"/>
                </a:moveTo>
                <a:lnTo>
                  <a:pt x="12919638" y="0"/>
                </a:lnTo>
                <a:lnTo>
                  <a:pt x="12919638"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952841" y="5367493"/>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154760" y="8755335"/>
            <a:ext cx="10266480" cy="3721599"/>
          </a:xfrm>
          <a:custGeom>
            <a:avLst/>
            <a:gdLst/>
            <a:ahLst/>
            <a:cxnLst/>
            <a:rect r="r" b="b" t="t" l="l"/>
            <a:pathLst>
              <a:path h="3721599" w="10266480">
                <a:moveTo>
                  <a:pt x="0" y="0"/>
                </a:moveTo>
                <a:lnTo>
                  <a:pt x="10266480" y="0"/>
                </a:lnTo>
                <a:lnTo>
                  <a:pt x="10266480" y="3721599"/>
                </a:lnTo>
                <a:lnTo>
                  <a:pt x="0" y="3721599"/>
                </a:lnTo>
                <a:lnTo>
                  <a:pt x="0" y="0"/>
                </a:lnTo>
                <a:close/>
              </a:path>
            </a:pathLst>
          </a:custGeom>
          <a:blipFill>
            <a:blip r:embed="rId7">
              <a:alphaModFix amt="57000"/>
            </a:blip>
            <a:stretch>
              <a:fillRect l="0" t="0" r="0" b="0"/>
            </a:stretch>
          </a:blipFill>
        </p:spPr>
      </p:sp>
      <p:sp>
        <p:nvSpPr>
          <p:cNvPr name="TextBox 7" id="7"/>
          <p:cNvSpPr txBox="true"/>
          <p:nvPr/>
        </p:nvSpPr>
        <p:spPr>
          <a:xfrm rot="0">
            <a:off x="1865332" y="1993050"/>
            <a:ext cx="4445155"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GIẢI PHÁP</a:t>
            </a:r>
          </a:p>
        </p:txBody>
      </p:sp>
      <p:sp>
        <p:nvSpPr>
          <p:cNvPr name="TextBox 8" id="8"/>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3683177"/>
            <a:ext cx="7398272" cy="4331747"/>
          </a:xfrm>
          <a:prstGeom prst="rect">
            <a:avLst/>
          </a:prstGeom>
        </p:spPr>
        <p:txBody>
          <a:bodyPr anchor="t" rtlCol="false" tIns="0" lIns="0" bIns="0" rIns="0">
            <a:spAutoFit/>
          </a:bodyPr>
          <a:lstStyle/>
          <a:p>
            <a:pPr algn="just">
              <a:lnSpc>
                <a:spcPts val="4317"/>
              </a:lnSpc>
              <a:spcBef>
                <a:spcPct val="0"/>
              </a:spcBef>
            </a:pPr>
            <a:r>
              <a:rPr lang="en-US" sz="3083">
                <a:solidFill>
                  <a:srgbClr val="FFFFFF"/>
                </a:solidFill>
                <a:latin typeface="Tomorrow"/>
                <a:ea typeface="Tomorrow"/>
                <a:cs typeface="Tomorrow"/>
                <a:sym typeface="Tomorrow"/>
              </a:rPr>
              <a:t>Để giải quyết hiệu quả những vấn đề nêu trên, việc đầu tư và nghiên cứu các giải pháp công nghệ tiên tiến, đặc biệt là ứng dụng trí tuệ nhân tạo (AI) cùng học máy (machine learning) và học sâu (deep learning) vào phát triển hệ thống nhận diện biển số xe tự động là hết sức cần thiết.</a:t>
            </a:r>
          </a:p>
        </p:txBody>
      </p:sp>
      <p:sp>
        <p:nvSpPr>
          <p:cNvPr name="TextBox 10" id="10"/>
          <p:cNvSpPr txBox="true"/>
          <p:nvPr/>
        </p:nvSpPr>
        <p:spPr>
          <a:xfrm rot="0">
            <a:off x="11879287" y="1993050"/>
            <a:ext cx="3907322"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ƯU ĐIỂM</a:t>
            </a:r>
          </a:p>
        </p:txBody>
      </p:sp>
      <p:sp>
        <p:nvSpPr>
          <p:cNvPr name="TextBox 11" id="11"/>
          <p:cNvSpPr txBox="true"/>
          <p:nvPr/>
        </p:nvSpPr>
        <p:spPr>
          <a:xfrm rot="0">
            <a:off x="10129579" y="3609273"/>
            <a:ext cx="7406737" cy="4331747"/>
          </a:xfrm>
          <a:prstGeom prst="rect">
            <a:avLst/>
          </a:prstGeom>
        </p:spPr>
        <p:txBody>
          <a:bodyPr anchor="t" rtlCol="false" tIns="0" lIns="0" bIns="0" rIns="0">
            <a:spAutoFit/>
          </a:bodyPr>
          <a:lstStyle/>
          <a:p>
            <a:pPr algn="just">
              <a:lnSpc>
                <a:spcPts val="4317"/>
              </a:lnSpc>
              <a:spcBef>
                <a:spcPct val="0"/>
              </a:spcBef>
            </a:pPr>
            <a:r>
              <a:rPr lang="en-US" sz="3083">
                <a:solidFill>
                  <a:srgbClr val="FFFFFF"/>
                </a:solidFill>
                <a:latin typeface="Tomorrow"/>
                <a:ea typeface="Tomorrow"/>
                <a:cs typeface="Tomorrow"/>
                <a:sym typeface="Tomorrow"/>
              </a:rPr>
              <a:t>Những công nghệ này giúp cải thiện khả năng quản lý và giám sát giao thông, tự động hóa các quy trình nhận diện và xử lý vi phạm, đồng thời giảm thiểu sự phụ thuộc vào nguồn nhân lực, cùng với đó đảm bảo tính minh bạch và công bằng trong việc xử lý các hành vi vi phạm giao thông.</a:t>
            </a:r>
          </a:p>
        </p:txBody>
      </p:sp>
      <p:sp>
        <p:nvSpPr>
          <p:cNvPr name="AutoShape 12" id="12"/>
          <p:cNvSpPr/>
          <p:nvPr/>
        </p:nvSpPr>
        <p:spPr>
          <a:xfrm flipV="true">
            <a:off x="8958312" y="1869225"/>
            <a:ext cx="0" cy="6492240"/>
          </a:xfrm>
          <a:prstGeom prst="line">
            <a:avLst/>
          </a:prstGeom>
          <a:ln cap="flat" w="38100">
            <a:solidFill>
              <a:srgbClr val="FFFFFF"/>
            </a:solidFill>
            <a:prstDash val="solid"/>
            <a:headEnd type="none" len="sm" w="sm"/>
            <a:tailEnd type="none" len="sm" w="sm"/>
          </a:ln>
        </p:spPr>
      </p:sp>
    </p:spTree>
  </p:cSld>
  <p:clrMapOvr>
    <a:masterClrMapping/>
  </p:clrMapOvr>
  <p:transition spd="slow">
    <p:fade/>
  </p:transition>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450316" y="4084188"/>
            <a:ext cx="16818509" cy="4051228"/>
          </a:xfrm>
          <a:custGeom>
            <a:avLst/>
            <a:gdLst/>
            <a:ahLst/>
            <a:cxnLst/>
            <a:rect r="r" b="b" t="t" l="l"/>
            <a:pathLst>
              <a:path h="4051228" w="16818509">
                <a:moveTo>
                  <a:pt x="0" y="0"/>
                </a:moveTo>
                <a:lnTo>
                  <a:pt x="16818509" y="0"/>
                </a:lnTo>
                <a:lnTo>
                  <a:pt x="16818509" y="4051228"/>
                </a:lnTo>
                <a:lnTo>
                  <a:pt x="0" y="4051228"/>
                </a:lnTo>
                <a:lnTo>
                  <a:pt x="0" y="0"/>
                </a:lnTo>
                <a:close/>
              </a:path>
            </a:pathLst>
          </a:custGeom>
          <a:blipFill>
            <a:blip r:embed="rId7"/>
            <a:stretch>
              <a:fillRect l="0" t="0" r="0" b="-51009"/>
            </a:stretch>
          </a:blipFill>
        </p:spPr>
      </p:sp>
      <p:sp>
        <p:nvSpPr>
          <p:cNvPr name="TextBox 8" id="8"/>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406326"/>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TRIỂN KHAI MÔ HÌNH</a:t>
            </a:r>
          </a:p>
        </p:txBody>
      </p:sp>
      <p:sp>
        <p:nvSpPr>
          <p:cNvPr name="TextBox 10" id="10"/>
          <p:cNvSpPr txBox="true"/>
          <p:nvPr/>
        </p:nvSpPr>
        <p:spPr>
          <a:xfrm rot="0">
            <a:off x="388774" y="2476591"/>
            <a:ext cx="14677396" cy="1074197"/>
          </a:xfrm>
          <a:prstGeom prst="rect">
            <a:avLst/>
          </a:prstGeom>
        </p:spPr>
        <p:txBody>
          <a:bodyPr anchor="t" rtlCol="false" tIns="0" lIns="0" bIns="0" rIns="0">
            <a:spAutoFit/>
          </a:bodyPr>
          <a:lstStyle/>
          <a:p>
            <a:pPr algn="just">
              <a:lnSpc>
                <a:spcPts val="4317"/>
              </a:lnSpc>
            </a:pPr>
            <a:r>
              <a:rPr lang="en-US" sz="3083">
                <a:solidFill>
                  <a:srgbClr val="10D3F9"/>
                </a:solidFill>
                <a:latin typeface="Tomorrow"/>
                <a:ea typeface="Tomorrow"/>
                <a:cs typeface="Tomorrow"/>
                <a:sym typeface="Tomorrow"/>
              </a:rPr>
              <a:t>Mô hình nhận dạng biển số xe của chúng ta được triển khai và chạy</a:t>
            </a:r>
          </a:p>
          <a:p>
            <a:pPr algn="just" marL="0" indent="0" lvl="0">
              <a:lnSpc>
                <a:spcPts val="4317"/>
              </a:lnSpc>
              <a:spcBef>
                <a:spcPct val="0"/>
              </a:spcBef>
            </a:pPr>
            <a:r>
              <a:rPr lang="en-US" sz="3083">
                <a:solidFill>
                  <a:srgbClr val="10D3F9"/>
                </a:solidFill>
                <a:latin typeface="Tomorrow"/>
                <a:ea typeface="Tomorrow"/>
                <a:cs typeface="Tomorrow"/>
                <a:sym typeface="Tomorrow"/>
              </a:rPr>
              <a:t>trên một</a:t>
            </a:r>
            <a:r>
              <a:rPr lang="en-US" b="true" sz="3083">
                <a:solidFill>
                  <a:srgbClr val="10D3F9"/>
                </a:solidFill>
                <a:latin typeface="Tomorrow Bold"/>
                <a:ea typeface="Tomorrow Bold"/>
                <a:cs typeface="Tomorrow Bold"/>
                <a:sym typeface="Tomorrow Bold"/>
              </a:rPr>
              <a:t> WebApp</a:t>
            </a:r>
          </a:p>
        </p:txBody>
      </p:sp>
    </p:spTree>
  </p:cSld>
  <p:clrMapOvr>
    <a:masterClrMapping/>
  </p:clrMapOvr>
  <p:transition spd="slow">
    <p:fade/>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3493371" y="3722694"/>
            <a:ext cx="11301259" cy="5961414"/>
          </a:xfrm>
          <a:custGeom>
            <a:avLst/>
            <a:gdLst/>
            <a:ahLst/>
            <a:cxnLst/>
            <a:rect r="r" b="b" t="t" l="l"/>
            <a:pathLst>
              <a:path h="5961414" w="11301259">
                <a:moveTo>
                  <a:pt x="0" y="0"/>
                </a:moveTo>
                <a:lnTo>
                  <a:pt x="11301258" y="0"/>
                </a:lnTo>
                <a:lnTo>
                  <a:pt x="11301258" y="5961415"/>
                </a:lnTo>
                <a:lnTo>
                  <a:pt x="0" y="5961415"/>
                </a:lnTo>
                <a:lnTo>
                  <a:pt x="0" y="0"/>
                </a:lnTo>
                <a:close/>
              </a:path>
            </a:pathLst>
          </a:custGeom>
          <a:blipFill>
            <a:blip r:embed="rId7"/>
            <a:stretch>
              <a:fillRect l="0" t="0" r="0" b="0"/>
            </a:stretch>
          </a:blipFill>
        </p:spPr>
      </p:sp>
      <p:sp>
        <p:nvSpPr>
          <p:cNvPr name="TextBox 8" id="8"/>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406326"/>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TRIỂN KHAI MÔ HÌNH</a:t>
            </a:r>
          </a:p>
        </p:txBody>
      </p:sp>
      <p:sp>
        <p:nvSpPr>
          <p:cNvPr name="TextBox 10" id="10"/>
          <p:cNvSpPr txBox="true"/>
          <p:nvPr/>
        </p:nvSpPr>
        <p:spPr>
          <a:xfrm rot="0">
            <a:off x="388774" y="2476591"/>
            <a:ext cx="14677396" cy="1074197"/>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Người dùng vào ứng dụng web và tải lên ảnh chụp </a:t>
            </a:r>
            <a:r>
              <a:rPr lang="en-US" sz="3083">
                <a:solidFill>
                  <a:srgbClr val="10D3F9"/>
                </a:solidFill>
                <a:latin typeface="Tomorrow"/>
                <a:ea typeface="Tomorrow"/>
                <a:cs typeface="Tomorrow"/>
                <a:sym typeface="Tomorrow"/>
              </a:rPr>
              <a:t>của xe, trong đó có biển số xe cần nhận diện</a:t>
            </a:r>
          </a:p>
        </p:txBody>
      </p:sp>
    </p:spTree>
  </p:cSld>
  <p:clrMapOvr>
    <a:masterClrMapping/>
  </p:clrMapOvr>
  <p:transition spd="slow">
    <p:fade/>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2967382" y="219334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6">
              <a:alphaModFix amt="29000"/>
            </a:blip>
            <a:stretch>
              <a:fillRect l="0" t="0" r="0" b="0"/>
            </a:stretch>
          </a:blipFill>
        </p:spPr>
      </p:sp>
      <p:sp>
        <p:nvSpPr>
          <p:cNvPr name="Freeform 6" id="6"/>
          <p:cNvSpPr/>
          <p:nvPr/>
        </p:nvSpPr>
        <p:spPr>
          <a:xfrm flipH="false" flipV="false" rot="0">
            <a:off x="-4947185" y="514350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4608655" y="3846063"/>
            <a:ext cx="9070690" cy="5771226"/>
          </a:xfrm>
          <a:custGeom>
            <a:avLst/>
            <a:gdLst/>
            <a:ahLst/>
            <a:cxnLst/>
            <a:rect r="r" b="b" t="t" l="l"/>
            <a:pathLst>
              <a:path h="5771226" w="9070690">
                <a:moveTo>
                  <a:pt x="0" y="0"/>
                </a:moveTo>
                <a:lnTo>
                  <a:pt x="9070690" y="0"/>
                </a:lnTo>
                <a:lnTo>
                  <a:pt x="9070690" y="5771226"/>
                </a:lnTo>
                <a:lnTo>
                  <a:pt x="0" y="5771226"/>
                </a:lnTo>
                <a:lnTo>
                  <a:pt x="0" y="0"/>
                </a:lnTo>
                <a:close/>
              </a:path>
            </a:pathLst>
          </a:custGeom>
          <a:blipFill>
            <a:blip r:embed="rId7"/>
            <a:stretch>
              <a:fillRect l="0" t="0" r="0" b="0"/>
            </a:stretch>
          </a:blipFill>
        </p:spPr>
      </p:sp>
      <p:sp>
        <p:nvSpPr>
          <p:cNvPr name="TextBox 8" id="8"/>
          <p:cNvSpPr txBox="true"/>
          <p:nvPr/>
        </p:nvSpPr>
        <p:spPr>
          <a:xfrm rot="0">
            <a:off x="1259158"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88774" y="1406326"/>
            <a:ext cx="13394755" cy="841665"/>
          </a:xfrm>
          <a:prstGeom prst="rect">
            <a:avLst/>
          </a:prstGeom>
        </p:spPr>
        <p:txBody>
          <a:bodyPr anchor="t" rtlCol="false" tIns="0" lIns="0" bIns="0" rIns="0">
            <a:spAutoFit/>
          </a:bodyPr>
          <a:lstStyle/>
          <a:p>
            <a:pPr algn="l" marL="0" indent="0" lvl="0">
              <a:lnSpc>
                <a:spcPts val="6452"/>
              </a:lnSpc>
              <a:spcBef>
                <a:spcPct val="0"/>
              </a:spcBef>
            </a:pPr>
            <a:r>
              <a:rPr lang="en-US" sz="6087">
                <a:solidFill>
                  <a:srgbClr val="FFFFFF"/>
                </a:solidFill>
                <a:latin typeface="Anton"/>
                <a:ea typeface="Anton"/>
                <a:cs typeface="Anton"/>
                <a:sym typeface="Anton"/>
              </a:rPr>
              <a:t>TRIỂN KHAI MÔ HÌNH</a:t>
            </a:r>
          </a:p>
        </p:txBody>
      </p:sp>
      <p:sp>
        <p:nvSpPr>
          <p:cNvPr name="TextBox 10" id="10"/>
          <p:cNvSpPr txBox="true"/>
          <p:nvPr/>
        </p:nvSpPr>
        <p:spPr>
          <a:xfrm rot="0">
            <a:off x="388774" y="2476591"/>
            <a:ext cx="14677396" cy="1074197"/>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Phần biển số được mô hình dự đoán và vẽ lên ảnh gốc,  chuỗi kí tự được nhận diện và hiển thị cho người dùng</a:t>
            </a:r>
          </a:p>
        </p:txBody>
      </p:sp>
    </p:spTree>
  </p:cSld>
  <p:clrMapOvr>
    <a:masterClrMapping/>
  </p:clrMapOvr>
  <p:transition spd="slow">
    <p:fade/>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4877123"/>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NHẬN DIỆN KÍ TỰ BIỂN SỐ</a:t>
            </a:r>
          </a:p>
          <a:p>
            <a:pPr algn="l">
              <a:lnSpc>
                <a:spcPts val="7542"/>
              </a:lnSpc>
            </a:pPr>
            <a:r>
              <a:rPr lang="en-US" sz="5387">
                <a:solidFill>
                  <a:srgbClr val="FFFFFF"/>
                </a:solidFill>
                <a:latin typeface="Anton"/>
                <a:ea typeface="Anton"/>
                <a:cs typeface="Anton"/>
                <a:sym typeface="Anton"/>
              </a:rPr>
              <a:t>SỬ DỤNG MÔ HÌNH INCEPTIONRESNETV2</a:t>
            </a:r>
          </a:p>
        </p:txBody>
      </p:sp>
    </p:spTree>
  </p:cSld>
  <p:clrMapOvr>
    <a:masterClrMapping/>
  </p:clrMapOvr>
  <p:transition spd="slow">
    <p:fade/>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4877123"/>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NHẬN DIỆN KÍ TỰ BIỂN SỐ</a:t>
            </a:r>
          </a:p>
          <a:p>
            <a:pPr algn="l">
              <a:lnSpc>
                <a:spcPts val="7542"/>
              </a:lnSpc>
            </a:pPr>
            <a:r>
              <a:rPr lang="en-US" sz="5387">
                <a:solidFill>
                  <a:srgbClr val="FFFFFF"/>
                </a:solidFill>
                <a:latin typeface="Anton"/>
                <a:ea typeface="Anton"/>
                <a:cs typeface="Anton"/>
                <a:sym typeface="Anton"/>
              </a:rPr>
              <a:t>SỬ DỤNG MÔ HÌNH YOLO</a:t>
            </a:r>
          </a:p>
        </p:txBody>
      </p:sp>
    </p:spTree>
  </p:cSld>
  <p:clrMapOvr>
    <a:masterClrMapping/>
  </p:clrMapOvr>
  <p:transition spd="slow">
    <p:fade/>
  </p:transition>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1152877" cy="4877123"/>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NHẬN DIỆN KÍ TỰ BIỂN SỐ THỜI GIAN THỰC</a:t>
            </a:r>
          </a:p>
          <a:p>
            <a:pPr algn="l">
              <a:lnSpc>
                <a:spcPts val="7542"/>
              </a:lnSpc>
            </a:pPr>
            <a:r>
              <a:rPr lang="en-US" sz="5387">
                <a:solidFill>
                  <a:srgbClr val="FFFFFF"/>
                </a:solidFill>
                <a:latin typeface="Anton"/>
                <a:ea typeface="Anton"/>
                <a:cs typeface="Anton"/>
                <a:sym typeface="Anton"/>
              </a:rPr>
              <a:t>SỬ DỤNG MÔ HÌNH YOLO</a:t>
            </a:r>
          </a:p>
        </p:txBody>
      </p:sp>
    </p:spTree>
  </p:cSld>
  <p:clrMapOvr>
    <a:masterClrMapping/>
  </p:clrMapOvr>
  <p:transition spd="slow">
    <p:fade/>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940057" y="3137724"/>
            <a:ext cx="10596259"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KHÓ KHĂN VÀ CÁCH      KHẮC PHỤC</a:t>
            </a:r>
          </a:p>
        </p:txBody>
      </p:sp>
    </p:spTree>
  </p:cSld>
  <p:clrMapOvr>
    <a:masterClrMapping/>
  </p:clrMapOvr>
  <p:transition spd="slow">
    <p:fade/>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4635047"/>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7514040"/>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868977"/>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2629204" y="-2083477"/>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33086" y="3567129"/>
            <a:ext cx="5091968" cy="5091968"/>
          </a:xfrm>
          <a:custGeom>
            <a:avLst/>
            <a:gdLst/>
            <a:ahLst/>
            <a:cxnLst/>
            <a:rect r="r" b="b" t="t" l="l"/>
            <a:pathLst>
              <a:path h="5091968" w="5091968">
                <a:moveTo>
                  <a:pt x="0" y="0"/>
                </a:moveTo>
                <a:lnTo>
                  <a:pt x="5091968" y="0"/>
                </a:lnTo>
                <a:lnTo>
                  <a:pt x="5091968" y="5091968"/>
                </a:lnTo>
                <a:lnTo>
                  <a:pt x="0" y="5091968"/>
                </a:lnTo>
                <a:lnTo>
                  <a:pt x="0" y="0"/>
                </a:lnTo>
                <a:close/>
              </a:path>
            </a:pathLst>
          </a:custGeom>
          <a:blipFill>
            <a:blip r:embed="rId7">
              <a:alphaModFix amt="21999"/>
            </a:blip>
            <a:stretch>
              <a:fillRect l="0" t="0" r="0" b="0"/>
            </a:stretch>
          </a:blipFill>
        </p:spPr>
      </p:sp>
      <p:sp>
        <p:nvSpPr>
          <p:cNvPr name="Freeform 9" id="9"/>
          <p:cNvSpPr/>
          <p:nvPr/>
        </p:nvSpPr>
        <p:spPr>
          <a:xfrm flipH="false" flipV="false" rot="0">
            <a:off x="6598461" y="3567129"/>
            <a:ext cx="5091968" cy="5091968"/>
          </a:xfrm>
          <a:custGeom>
            <a:avLst/>
            <a:gdLst/>
            <a:ahLst/>
            <a:cxnLst/>
            <a:rect r="r" b="b" t="t" l="l"/>
            <a:pathLst>
              <a:path h="5091968" w="5091968">
                <a:moveTo>
                  <a:pt x="0" y="0"/>
                </a:moveTo>
                <a:lnTo>
                  <a:pt x="5091968" y="0"/>
                </a:lnTo>
                <a:lnTo>
                  <a:pt x="5091968" y="5091968"/>
                </a:lnTo>
                <a:lnTo>
                  <a:pt x="0" y="5091968"/>
                </a:lnTo>
                <a:lnTo>
                  <a:pt x="0" y="0"/>
                </a:lnTo>
                <a:close/>
              </a:path>
            </a:pathLst>
          </a:custGeom>
          <a:blipFill>
            <a:blip r:embed="rId7">
              <a:alphaModFix amt="21999"/>
            </a:blip>
            <a:stretch>
              <a:fillRect l="0" t="0" r="0" b="0"/>
            </a:stretch>
          </a:blipFill>
        </p:spPr>
      </p:sp>
      <p:grpSp>
        <p:nvGrpSpPr>
          <p:cNvPr name="Group 10" id="10"/>
          <p:cNvGrpSpPr/>
          <p:nvPr/>
        </p:nvGrpSpPr>
        <p:grpSpPr>
          <a:xfrm rot="0">
            <a:off x="7486592" y="4324969"/>
            <a:ext cx="3496229" cy="34962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6631" t="0" r="-16631" b="0"/>
              </a:stretch>
            </a:blipFill>
          </p:spPr>
        </p:sp>
      </p:grpSp>
      <p:grpSp>
        <p:nvGrpSpPr>
          <p:cNvPr name="Group 12" id="12"/>
          <p:cNvGrpSpPr/>
          <p:nvPr/>
        </p:nvGrpSpPr>
        <p:grpSpPr>
          <a:xfrm rot="0">
            <a:off x="1520387" y="4244196"/>
            <a:ext cx="3577003" cy="357700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2978" t="0" r="-32978" b="0"/>
              </a:stretch>
            </a:blipFill>
          </p:spPr>
        </p:sp>
      </p:grpSp>
      <p:sp>
        <p:nvSpPr>
          <p:cNvPr name="Freeform 14" id="14"/>
          <p:cNvSpPr/>
          <p:nvPr/>
        </p:nvSpPr>
        <p:spPr>
          <a:xfrm flipH="false" flipV="false" rot="0">
            <a:off x="12462946" y="3567129"/>
            <a:ext cx="5091968" cy="5091968"/>
          </a:xfrm>
          <a:custGeom>
            <a:avLst/>
            <a:gdLst/>
            <a:ahLst/>
            <a:cxnLst/>
            <a:rect r="r" b="b" t="t" l="l"/>
            <a:pathLst>
              <a:path h="5091968" w="5091968">
                <a:moveTo>
                  <a:pt x="0" y="0"/>
                </a:moveTo>
                <a:lnTo>
                  <a:pt x="5091968" y="0"/>
                </a:lnTo>
                <a:lnTo>
                  <a:pt x="5091968" y="5091968"/>
                </a:lnTo>
                <a:lnTo>
                  <a:pt x="0" y="5091968"/>
                </a:lnTo>
                <a:lnTo>
                  <a:pt x="0" y="0"/>
                </a:lnTo>
                <a:close/>
              </a:path>
            </a:pathLst>
          </a:custGeom>
          <a:blipFill>
            <a:blip r:embed="rId7">
              <a:alphaModFix amt="21999"/>
            </a:blip>
            <a:stretch>
              <a:fillRect l="0" t="0" r="0" b="0"/>
            </a:stretch>
          </a:blipFill>
        </p:spPr>
      </p:sp>
      <p:grpSp>
        <p:nvGrpSpPr>
          <p:cNvPr name="Group 15" id="15"/>
          <p:cNvGrpSpPr/>
          <p:nvPr/>
        </p:nvGrpSpPr>
        <p:grpSpPr>
          <a:xfrm rot="0">
            <a:off x="13278204" y="4260437"/>
            <a:ext cx="3560761" cy="356076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6631" t="0" r="-16631" b="0"/>
              </a:stretch>
            </a:blipFill>
          </p:spPr>
        </p:sp>
      </p:grpSp>
      <p:sp>
        <p:nvSpPr>
          <p:cNvPr name="TextBox 17" id="17"/>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8" id="18"/>
          <p:cNvSpPr txBox="true"/>
          <p:nvPr/>
        </p:nvSpPr>
        <p:spPr>
          <a:xfrm rot="0">
            <a:off x="388774" y="1351561"/>
            <a:ext cx="4561015" cy="1321207"/>
          </a:xfrm>
          <a:prstGeom prst="rect">
            <a:avLst/>
          </a:prstGeom>
        </p:spPr>
        <p:txBody>
          <a:bodyPr anchor="t" rtlCol="false" tIns="0" lIns="0" bIns="0" rIns="0">
            <a:spAutoFit/>
          </a:bodyPr>
          <a:lstStyle/>
          <a:p>
            <a:pPr algn="l" marL="0" indent="0" lvl="0">
              <a:lnSpc>
                <a:spcPts val="10056"/>
              </a:lnSpc>
              <a:spcBef>
                <a:spcPct val="0"/>
              </a:spcBef>
            </a:pPr>
            <a:r>
              <a:rPr lang="en-US" sz="9487">
                <a:solidFill>
                  <a:srgbClr val="FFFFFF"/>
                </a:solidFill>
                <a:latin typeface="Anton"/>
                <a:ea typeface="Anton"/>
                <a:cs typeface="Anton"/>
                <a:sym typeface="Anton"/>
              </a:rPr>
              <a:t>KHÓ KHĂN </a:t>
            </a:r>
          </a:p>
        </p:txBody>
      </p:sp>
      <p:sp>
        <p:nvSpPr>
          <p:cNvPr name="TextBox 19" id="19"/>
          <p:cNvSpPr txBox="true"/>
          <p:nvPr/>
        </p:nvSpPr>
        <p:spPr>
          <a:xfrm rot="0">
            <a:off x="913842" y="9030572"/>
            <a:ext cx="4708835" cy="531272"/>
          </a:xfrm>
          <a:prstGeom prst="rect">
            <a:avLst/>
          </a:prstGeom>
        </p:spPr>
        <p:txBody>
          <a:bodyPr anchor="t" rtlCol="false" tIns="0" lIns="0" bIns="0" rIns="0">
            <a:spAutoFit/>
          </a:bodyPr>
          <a:lstStyle/>
          <a:p>
            <a:pPr algn="ctr">
              <a:lnSpc>
                <a:spcPts val="4317"/>
              </a:lnSpc>
              <a:spcBef>
                <a:spcPct val="0"/>
              </a:spcBef>
            </a:pPr>
            <a:r>
              <a:rPr lang="en-US" sz="3083">
                <a:solidFill>
                  <a:srgbClr val="10D3F9"/>
                </a:solidFill>
                <a:latin typeface="Tomorrow"/>
                <a:ea typeface="Tomorrow"/>
                <a:cs typeface="Tomorrow"/>
                <a:sym typeface="Tomorrow"/>
              </a:rPr>
              <a:t>BIỂN SỐ MỜ HOẶC BẨN</a:t>
            </a:r>
          </a:p>
        </p:txBody>
      </p:sp>
      <p:sp>
        <p:nvSpPr>
          <p:cNvPr name="TextBox 20" id="20"/>
          <p:cNvSpPr txBox="true"/>
          <p:nvPr/>
        </p:nvSpPr>
        <p:spPr>
          <a:xfrm rot="0">
            <a:off x="13175236" y="9020761"/>
            <a:ext cx="4084064" cy="531272"/>
          </a:xfrm>
          <a:prstGeom prst="rect">
            <a:avLst/>
          </a:prstGeom>
        </p:spPr>
        <p:txBody>
          <a:bodyPr anchor="t" rtlCol="false" tIns="0" lIns="0" bIns="0" rIns="0">
            <a:spAutoFit/>
          </a:bodyPr>
          <a:lstStyle/>
          <a:p>
            <a:pPr algn="ctr" marL="0" indent="0" lvl="0">
              <a:lnSpc>
                <a:spcPts val="4317"/>
              </a:lnSpc>
              <a:spcBef>
                <a:spcPct val="0"/>
              </a:spcBef>
            </a:pPr>
            <a:r>
              <a:rPr lang="en-US" sz="3083">
                <a:solidFill>
                  <a:srgbClr val="10D3F9"/>
                </a:solidFill>
                <a:latin typeface="Tomorrow"/>
                <a:ea typeface="Tomorrow"/>
                <a:cs typeface="Tomorrow"/>
                <a:sym typeface="Tomorrow"/>
              </a:rPr>
              <a:t>GÓC CHỤP NGHIÊNG</a:t>
            </a:r>
          </a:p>
        </p:txBody>
      </p:sp>
      <p:sp>
        <p:nvSpPr>
          <p:cNvPr name="TextBox 21" id="21"/>
          <p:cNvSpPr txBox="true"/>
          <p:nvPr/>
        </p:nvSpPr>
        <p:spPr>
          <a:xfrm rot="0">
            <a:off x="6956190" y="9030572"/>
            <a:ext cx="4557034" cy="1074197"/>
          </a:xfrm>
          <a:prstGeom prst="rect">
            <a:avLst/>
          </a:prstGeom>
        </p:spPr>
        <p:txBody>
          <a:bodyPr anchor="t" rtlCol="false" tIns="0" lIns="0" bIns="0" rIns="0">
            <a:spAutoFit/>
          </a:bodyPr>
          <a:lstStyle/>
          <a:p>
            <a:pPr algn="ctr" marL="0" indent="0" lvl="0">
              <a:lnSpc>
                <a:spcPts val="4317"/>
              </a:lnSpc>
              <a:spcBef>
                <a:spcPct val="0"/>
              </a:spcBef>
            </a:pPr>
            <a:r>
              <a:rPr lang="en-US" sz="3083">
                <a:solidFill>
                  <a:srgbClr val="10D3F9"/>
                </a:solidFill>
                <a:latin typeface="Tomorrow"/>
                <a:ea typeface="Tomorrow"/>
                <a:cs typeface="Tomorrow"/>
                <a:sym typeface="Tomorrow"/>
              </a:rPr>
              <a:t>ÁNH SÁNG KHÔNG ĐỀU HOẶC NGƯỢC SÁNG</a:t>
            </a:r>
          </a:p>
        </p:txBody>
      </p:sp>
      <p:sp>
        <p:nvSpPr>
          <p:cNvPr name="TextBox 22" id="22"/>
          <p:cNvSpPr txBox="true"/>
          <p:nvPr/>
        </p:nvSpPr>
        <p:spPr>
          <a:xfrm rot="0">
            <a:off x="388774" y="2606093"/>
            <a:ext cx="16203788" cy="531272"/>
          </a:xfrm>
          <a:prstGeom prst="rect">
            <a:avLst/>
          </a:prstGeom>
        </p:spPr>
        <p:txBody>
          <a:bodyPr anchor="t" rtlCol="false" tIns="0" lIns="0" bIns="0" rIns="0">
            <a:spAutoFit/>
          </a:bodyPr>
          <a:lstStyle/>
          <a:p>
            <a:pPr algn="just" marL="0" indent="0" lvl="0">
              <a:lnSpc>
                <a:spcPts val="4317"/>
              </a:lnSpc>
              <a:spcBef>
                <a:spcPct val="0"/>
              </a:spcBef>
            </a:pPr>
            <a:r>
              <a:rPr lang="en-US" sz="3083">
                <a:solidFill>
                  <a:srgbClr val="10D3F9"/>
                </a:solidFill>
                <a:latin typeface="Tomorrow"/>
                <a:ea typeface="Tomorrow"/>
                <a:cs typeface="Tomorrow"/>
                <a:sym typeface="Tomorrow"/>
              </a:rPr>
              <a:t>QUÁ TRÌNH NHẬN DIỆN KÍ TỰ BẰNG PYTESSERACT CHƯA HIỆU QUẢ</a:t>
            </a:r>
          </a:p>
        </p:txBody>
      </p:sp>
    </p:spTree>
  </p:cSld>
  <p:clrMapOvr>
    <a:masterClrMapping/>
  </p:clrMapOvr>
  <p:transition spd="slow">
    <p:fade/>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3443060" y="-193857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405464" y="5720687"/>
            <a:ext cx="7452453" cy="1429798"/>
          </a:xfrm>
          <a:prstGeom prst="rect">
            <a:avLst/>
          </a:prstGeom>
        </p:spPr>
        <p:txBody>
          <a:bodyPr anchor="t" rtlCol="false" tIns="0" lIns="0" bIns="0" rIns="0">
            <a:spAutoFit/>
          </a:bodyPr>
          <a:lstStyle/>
          <a:p>
            <a:pPr algn="ctr">
              <a:lnSpc>
                <a:spcPts val="5717"/>
              </a:lnSpc>
              <a:spcBef>
                <a:spcPct val="0"/>
              </a:spcBef>
            </a:pPr>
            <a:r>
              <a:rPr lang="en-US" sz="4083">
                <a:solidFill>
                  <a:srgbClr val="FBFBFB"/>
                </a:solidFill>
                <a:latin typeface="Tomorrow"/>
                <a:ea typeface="Tomorrow"/>
                <a:cs typeface="Tomorrow"/>
                <a:sym typeface="Tomorrow"/>
              </a:rPr>
              <a:t>XỬ LÝ ẢNH TRƯỚC ĐỂ CẢI THIỆN CHẤT LƯỢNG</a:t>
            </a:r>
          </a:p>
        </p:txBody>
      </p:sp>
      <p:sp>
        <p:nvSpPr>
          <p:cNvPr name="TextBox 10" id="10"/>
          <p:cNvSpPr txBox="true"/>
          <p:nvPr/>
        </p:nvSpPr>
        <p:spPr>
          <a:xfrm rot="0">
            <a:off x="10454580" y="5720687"/>
            <a:ext cx="7307958" cy="1429798"/>
          </a:xfrm>
          <a:prstGeom prst="rect">
            <a:avLst/>
          </a:prstGeom>
        </p:spPr>
        <p:txBody>
          <a:bodyPr anchor="t" rtlCol="false" tIns="0" lIns="0" bIns="0" rIns="0">
            <a:spAutoFit/>
          </a:bodyPr>
          <a:lstStyle/>
          <a:p>
            <a:pPr algn="ctr" marL="0" indent="0" lvl="0">
              <a:lnSpc>
                <a:spcPts val="5717"/>
              </a:lnSpc>
              <a:spcBef>
                <a:spcPct val="0"/>
              </a:spcBef>
            </a:pPr>
            <a:r>
              <a:rPr lang="en-US" sz="4083">
                <a:solidFill>
                  <a:srgbClr val="FBFBFB"/>
                </a:solidFill>
                <a:latin typeface="Tomorrow"/>
                <a:ea typeface="Tomorrow"/>
                <a:cs typeface="Tomorrow"/>
                <a:sym typeface="Tomorrow"/>
              </a:rPr>
              <a:t>SỬ DỤNG MÔ HÌNH NHẬN DIỆN KÍ TỰ MẠNH HƠN</a:t>
            </a:r>
          </a:p>
        </p:txBody>
      </p:sp>
      <p:sp>
        <p:nvSpPr>
          <p:cNvPr name="AutoShape 11" id="11"/>
          <p:cNvSpPr/>
          <p:nvPr/>
        </p:nvSpPr>
        <p:spPr>
          <a:xfrm flipV="true">
            <a:off x="6569995" y="3804872"/>
            <a:ext cx="1287922" cy="1287922"/>
          </a:xfrm>
          <a:prstGeom prst="line">
            <a:avLst/>
          </a:prstGeom>
          <a:ln cap="flat" w="38100">
            <a:solidFill>
              <a:srgbClr val="FFFFFF"/>
            </a:solidFill>
            <a:prstDash val="solid"/>
            <a:headEnd type="none" len="sm" w="sm"/>
            <a:tailEnd type="none" len="sm" w="sm"/>
          </a:ln>
        </p:spPr>
      </p:sp>
      <p:sp>
        <p:nvSpPr>
          <p:cNvPr name="AutoShape 12" id="12"/>
          <p:cNvSpPr/>
          <p:nvPr/>
        </p:nvSpPr>
        <p:spPr>
          <a:xfrm flipH="true" flipV="true">
            <a:off x="10454580" y="3818083"/>
            <a:ext cx="1263171" cy="1312205"/>
          </a:xfrm>
          <a:prstGeom prst="line">
            <a:avLst/>
          </a:prstGeom>
          <a:ln cap="flat" w="38100">
            <a:solidFill>
              <a:srgbClr val="FFFFFF"/>
            </a:solidFill>
            <a:prstDash val="solid"/>
            <a:headEnd type="none" len="sm" w="sm"/>
            <a:tailEnd type="none" len="sm" w="sm"/>
          </a:ln>
        </p:spPr>
      </p:sp>
      <p:sp>
        <p:nvSpPr>
          <p:cNvPr name="TextBox 13" id="13"/>
          <p:cNvSpPr txBox="true"/>
          <p:nvPr/>
        </p:nvSpPr>
        <p:spPr>
          <a:xfrm rot="0">
            <a:off x="6761712" y="2274545"/>
            <a:ext cx="4956039" cy="1321207"/>
          </a:xfrm>
          <a:prstGeom prst="rect">
            <a:avLst/>
          </a:prstGeom>
        </p:spPr>
        <p:txBody>
          <a:bodyPr anchor="t" rtlCol="false" tIns="0" lIns="0" bIns="0" rIns="0">
            <a:spAutoFit/>
          </a:bodyPr>
          <a:lstStyle/>
          <a:p>
            <a:pPr algn="l">
              <a:lnSpc>
                <a:spcPts val="10056"/>
              </a:lnSpc>
            </a:pPr>
            <a:r>
              <a:rPr lang="en-US" sz="9487">
                <a:solidFill>
                  <a:srgbClr val="FFFFFF"/>
                </a:solidFill>
                <a:latin typeface="Anton"/>
                <a:ea typeface="Anton"/>
                <a:cs typeface="Anton"/>
                <a:sym typeface="Anton"/>
              </a:rPr>
              <a:t>KHẮC PHỤC</a:t>
            </a:r>
          </a:p>
        </p:txBody>
      </p:sp>
    </p:spTree>
  </p:cSld>
  <p:clrMapOvr>
    <a:masterClrMapping/>
  </p:clrMapOvr>
  <p:transition spd="slow">
    <p:fade/>
  </p:transition>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3443060" y="-193857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5653735"/>
            <a:ext cx="6995667" cy="3554643"/>
          </a:xfrm>
          <a:custGeom>
            <a:avLst/>
            <a:gdLst/>
            <a:ahLst/>
            <a:cxnLst/>
            <a:rect r="r" b="b" t="t" l="l"/>
            <a:pathLst>
              <a:path h="3554643" w="6995667">
                <a:moveTo>
                  <a:pt x="0" y="0"/>
                </a:moveTo>
                <a:lnTo>
                  <a:pt x="6995667" y="0"/>
                </a:lnTo>
                <a:lnTo>
                  <a:pt x="6995667" y="3554643"/>
                </a:lnTo>
                <a:lnTo>
                  <a:pt x="0" y="3554643"/>
                </a:lnTo>
                <a:lnTo>
                  <a:pt x="0" y="0"/>
                </a:lnTo>
                <a:close/>
              </a:path>
            </a:pathLst>
          </a:custGeom>
          <a:blipFill>
            <a:blip r:embed="rId7"/>
            <a:stretch>
              <a:fillRect l="0" t="0" r="0" b="0"/>
            </a:stretch>
          </a:blipFill>
        </p:spPr>
      </p:sp>
      <p:sp>
        <p:nvSpPr>
          <p:cNvPr name="TextBox 9" id="9"/>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4668010" y="1449680"/>
            <a:ext cx="8784575" cy="1679575"/>
          </a:xfrm>
          <a:prstGeom prst="rect">
            <a:avLst/>
          </a:prstGeom>
        </p:spPr>
        <p:txBody>
          <a:bodyPr anchor="t" rtlCol="false" tIns="0" lIns="0" bIns="0" rIns="0">
            <a:spAutoFit/>
          </a:bodyPr>
          <a:lstStyle/>
          <a:p>
            <a:pPr algn="ctr">
              <a:lnSpc>
                <a:spcPts val="6739"/>
              </a:lnSpc>
              <a:spcBef>
                <a:spcPct val="0"/>
              </a:spcBef>
            </a:pPr>
            <a:r>
              <a:rPr lang="en-US" sz="4813">
                <a:solidFill>
                  <a:srgbClr val="FBFBFB"/>
                </a:solidFill>
                <a:latin typeface="Tomorrow"/>
                <a:ea typeface="Tomorrow"/>
                <a:cs typeface="Tomorrow"/>
                <a:sym typeface="Tomorrow"/>
              </a:rPr>
              <a:t>XỬ LÝ ẢNH TRƯỚC ĐỂ CẢI THIỆN CHẤT LƯỢNG</a:t>
            </a:r>
          </a:p>
        </p:txBody>
      </p:sp>
      <p:sp>
        <p:nvSpPr>
          <p:cNvPr name="TextBox 11" id="11"/>
          <p:cNvSpPr txBox="true"/>
          <p:nvPr/>
        </p:nvSpPr>
        <p:spPr>
          <a:xfrm rot="0">
            <a:off x="1253966" y="3398040"/>
            <a:ext cx="10354822" cy="873814"/>
          </a:xfrm>
          <a:prstGeom prst="rect">
            <a:avLst/>
          </a:prstGeom>
        </p:spPr>
        <p:txBody>
          <a:bodyPr anchor="t" rtlCol="false" tIns="0" lIns="0" bIns="0" rIns="0">
            <a:spAutoFit/>
          </a:bodyPr>
          <a:lstStyle/>
          <a:p>
            <a:pPr algn="ctr">
              <a:lnSpc>
                <a:spcPts val="7472"/>
              </a:lnSpc>
              <a:spcBef>
                <a:spcPct val="0"/>
              </a:spcBef>
            </a:pPr>
            <a:r>
              <a:rPr lang="en-US" sz="4448">
                <a:solidFill>
                  <a:srgbClr val="FFFFFF"/>
                </a:solidFill>
                <a:latin typeface="Tomorrow"/>
                <a:ea typeface="Tomorrow"/>
                <a:cs typeface="Tomorrow"/>
                <a:sym typeface="Tomorrow"/>
              </a:rPr>
              <a:t>Khôi phục  hình ảnh (Image Storation):</a:t>
            </a:r>
          </a:p>
        </p:txBody>
      </p:sp>
      <p:sp>
        <p:nvSpPr>
          <p:cNvPr name="TextBox 12" id="12"/>
          <p:cNvSpPr txBox="true"/>
          <p:nvPr/>
        </p:nvSpPr>
        <p:spPr>
          <a:xfrm rot="0">
            <a:off x="1995762" y="4567129"/>
            <a:ext cx="6487067" cy="753433"/>
          </a:xfrm>
          <a:prstGeom prst="rect">
            <a:avLst/>
          </a:prstGeom>
        </p:spPr>
        <p:txBody>
          <a:bodyPr anchor="t" rtlCol="false" tIns="0" lIns="0" bIns="0" rIns="0">
            <a:spAutoFit/>
          </a:bodyPr>
          <a:lstStyle/>
          <a:p>
            <a:pPr algn="ctr" marL="827638" indent="-413819" lvl="1">
              <a:lnSpc>
                <a:spcPts val="6440"/>
              </a:lnSpc>
              <a:spcBef>
                <a:spcPct val="0"/>
              </a:spcBef>
              <a:buFont typeface="Arial"/>
              <a:buChar char="•"/>
            </a:pPr>
            <a:r>
              <a:rPr lang="en-US" sz="3833">
                <a:solidFill>
                  <a:srgbClr val="FFFFFF"/>
                </a:solidFill>
                <a:latin typeface="Tomorrow"/>
                <a:ea typeface="Tomorrow"/>
                <a:cs typeface="Tomorrow"/>
                <a:sym typeface="Tomorrow"/>
              </a:rPr>
              <a:t>Làm  rõ nét (Deblurring):</a:t>
            </a:r>
          </a:p>
        </p:txBody>
      </p:sp>
      <p:sp>
        <p:nvSpPr>
          <p:cNvPr name="TextBox 13" id="13"/>
          <p:cNvSpPr txBox="true"/>
          <p:nvPr/>
        </p:nvSpPr>
        <p:spPr>
          <a:xfrm rot="0">
            <a:off x="8706774" y="5762809"/>
            <a:ext cx="8808657" cy="3193619"/>
          </a:xfrm>
          <a:prstGeom prst="rect">
            <a:avLst/>
          </a:prstGeom>
        </p:spPr>
        <p:txBody>
          <a:bodyPr anchor="t" rtlCol="false" tIns="0" lIns="0" bIns="0" rIns="0">
            <a:spAutoFit/>
          </a:bodyPr>
          <a:lstStyle/>
          <a:p>
            <a:pPr algn="ctr">
              <a:lnSpc>
                <a:spcPts val="5174"/>
              </a:lnSpc>
            </a:pPr>
            <a:r>
              <a:rPr lang="en-US" sz="3079">
                <a:solidFill>
                  <a:srgbClr val="FFFFFF"/>
                </a:solidFill>
                <a:latin typeface="Tomorrow"/>
                <a:ea typeface="Tomorrow"/>
                <a:cs typeface="Tomorrow"/>
                <a:sym typeface="Tomorrow"/>
              </a:rPr>
              <a:t>Có nhiều phương pháp (mô hình có sẵn) để làm rõ nét hình ảnh đầu vào chẳng hạn: bộ lọc Wiener, Blind Deblurring (DeblurGAN hoặc MPRNet).</a:t>
            </a:r>
          </a:p>
          <a:p>
            <a:pPr algn="ctr">
              <a:lnSpc>
                <a:spcPts val="5174"/>
              </a:lnSpc>
              <a:spcBef>
                <a:spcPct val="0"/>
              </a:spcBef>
            </a:pP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028700" y="1020334"/>
            <a:ext cx="639926" cy="768471"/>
          </a:xfrm>
          <a:custGeom>
            <a:avLst/>
            <a:gdLst/>
            <a:ahLst/>
            <a:cxnLst/>
            <a:rect r="r" b="b" t="t" l="l"/>
            <a:pathLst>
              <a:path h="768471" w="639926">
                <a:moveTo>
                  <a:pt x="0" y="0"/>
                </a:moveTo>
                <a:lnTo>
                  <a:pt x="639926" y="0"/>
                </a:lnTo>
                <a:lnTo>
                  <a:pt x="639926" y="768470"/>
                </a:lnTo>
                <a:lnTo>
                  <a:pt x="0" y="768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412" y="3346097"/>
            <a:ext cx="4645950" cy="4645950"/>
          </a:xfrm>
          <a:custGeom>
            <a:avLst/>
            <a:gdLst/>
            <a:ahLst/>
            <a:cxnLst/>
            <a:rect r="r" b="b" t="t" l="l"/>
            <a:pathLst>
              <a:path h="4645950" w="4645950">
                <a:moveTo>
                  <a:pt x="0" y="0"/>
                </a:moveTo>
                <a:lnTo>
                  <a:pt x="4645951" y="0"/>
                </a:lnTo>
                <a:lnTo>
                  <a:pt x="4645951" y="4645951"/>
                </a:lnTo>
                <a:lnTo>
                  <a:pt x="0" y="4645951"/>
                </a:lnTo>
                <a:lnTo>
                  <a:pt x="0" y="0"/>
                </a:lnTo>
                <a:close/>
              </a:path>
            </a:pathLst>
          </a:custGeom>
          <a:blipFill>
            <a:blip r:embed="rId5">
              <a:alphaModFix amt="21999"/>
            </a:blip>
            <a:stretch>
              <a:fillRect l="0" t="0" r="0" b="0"/>
            </a:stretch>
          </a:blipFill>
        </p:spPr>
      </p:sp>
      <p:sp>
        <p:nvSpPr>
          <p:cNvPr name="Freeform 5" id="5"/>
          <p:cNvSpPr/>
          <p:nvPr/>
        </p:nvSpPr>
        <p:spPr>
          <a:xfrm flipH="false" flipV="false" rot="0">
            <a:off x="6821025" y="3346097"/>
            <a:ext cx="4645950" cy="4645950"/>
          </a:xfrm>
          <a:custGeom>
            <a:avLst/>
            <a:gdLst/>
            <a:ahLst/>
            <a:cxnLst/>
            <a:rect r="r" b="b" t="t" l="l"/>
            <a:pathLst>
              <a:path h="4645950" w="4645950">
                <a:moveTo>
                  <a:pt x="0" y="0"/>
                </a:moveTo>
                <a:lnTo>
                  <a:pt x="4645950" y="0"/>
                </a:lnTo>
                <a:lnTo>
                  <a:pt x="4645950" y="4645951"/>
                </a:lnTo>
                <a:lnTo>
                  <a:pt x="0" y="4645951"/>
                </a:lnTo>
                <a:lnTo>
                  <a:pt x="0" y="0"/>
                </a:lnTo>
                <a:close/>
              </a:path>
            </a:pathLst>
          </a:custGeom>
          <a:blipFill>
            <a:blip r:embed="rId5">
              <a:alphaModFix amt="21999"/>
            </a:blip>
            <a:stretch>
              <a:fillRect l="0" t="0" r="0" b="0"/>
            </a:stretch>
          </a:blipFill>
        </p:spPr>
      </p:sp>
      <p:grpSp>
        <p:nvGrpSpPr>
          <p:cNvPr name="Group 6" id="6"/>
          <p:cNvGrpSpPr/>
          <p:nvPr/>
        </p:nvGrpSpPr>
        <p:grpSpPr>
          <a:xfrm rot="0">
            <a:off x="7631362" y="4037557"/>
            <a:ext cx="3189986" cy="318998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6705" t="0" r="-36705" b="0"/>
              </a:stretch>
            </a:blipFill>
          </p:spPr>
        </p:sp>
      </p:grpSp>
      <p:sp>
        <p:nvSpPr>
          <p:cNvPr name="Freeform 8" id="8"/>
          <p:cNvSpPr/>
          <p:nvPr/>
        </p:nvSpPr>
        <p:spPr>
          <a:xfrm flipH="false" flipV="false" rot="0">
            <a:off x="12279374" y="-2029641"/>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7">
              <a:alphaModFix amt="61000"/>
            </a:blip>
            <a:stretch>
              <a:fillRect l="0" t="0" r="0" b="0"/>
            </a:stretch>
          </a:blipFill>
        </p:spPr>
      </p:sp>
      <p:sp>
        <p:nvSpPr>
          <p:cNvPr name="TextBox 9" id="9"/>
          <p:cNvSpPr txBox="true"/>
          <p:nvPr/>
        </p:nvSpPr>
        <p:spPr>
          <a:xfrm rot="0">
            <a:off x="3747894" y="1933134"/>
            <a:ext cx="10792212" cy="1316259"/>
          </a:xfrm>
          <a:prstGeom prst="rect">
            <a:avLst/>
          </a:prstGeom>
        </p:spPr>
        <p:txBody>
          <a:bodyPr anchor="t" rtlCol="false" tIns="0" lIns="0" bIns="0" rIns="0">
            <a:spAutoFit/>
          </a:bodyPr>
          <a:lstStyle/>
          <a:p>
            <a:pPr algn="ctr">
              <a:lnSpc>
                <a:spcPts val="10056"/>
              </a:lnSpc>
            </a:pPr>
            <a:r>
              <a:rPr lang="en-US" sz="9487">
                <a:solidFill>
                  <a:srgbClr val="FFFFFF"/>
                </a:solidFill>
                <a:latin typeface="Anton"/>
                <a:ea typeface="Anton"/>
                <a:cs typeface="Anton"/>
                <a:sym typeface="Anton"/>
              </a:rPr>
              <a:t>ỨNG DỤNG THỰC TIỄN</a:t>
            </a:r>
          </a:p>
        </p:txBody>
      </p:sp>
      <p:sp>
        <p:nvSpPr>
          <p:cNvPr name="TextBox 10" id="10"/>
          <p:cNvSpPr txBox="true"/>
          <p:nvPr/>
        </p:nvSpPr>
        <p:spPr>
          <a:xfrm rot="0">
            <a:off x="1925788" y="1122689"/>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grpSp>
        <p:nvGrpSpPr>
          <p:cNvPr name="Group 11" id="11"/>
          <p:cNvGrpSpPr/>
          <p:nvPr/>
        </p:nvGrpSpPr>
        <p:grpSpPr>
          <a:xfrm rot="0">
            <a:off x="2187752" y="3963858"/>
            <a:ext cx="3263684" cy="326368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1522" t="-1108" r="-33241" b="0"/>
              </a:stretch>
            </a:blipFill>
          </p:spPr>
        </p:sp>
      </p:grpSp>
      <p:sp>
        <p:nvSpPr>
          <p:cNvPr name="Freeform 13" id="13"/>
          <p:cNvSpPr/>
          <p:nvPr/>
        </p:nvSpPr>
        <p:spPr>
          <a:xfrm flipH="false" flipV="false" rot="0">
            <a:off x="12171825" y="3346097"/>
            <a:ext cx="4645950" cy="4645950"/>
          </a:xfrm>
          <a:custGeom>
            <a:avLst/>
            <a:gdLst/>
            <a:ahLst/>
            <a:cxnLst/>
            <a:rect r="r" b="b" t="t" l="l"/>
            <a:pathLst>
              <a:path h="4645950" w="4645950">
                <a:moveTo>
                  <a:pt x="0" y="0"/>
                </a:moveTo>
                <a:lnTo>
                  <a:pt x="4645951" y="0"/>
                </a:lnTo>
                <a:lnTo>
                  <a:pt x="4645951" y="4645951"/>
                </a:lnTo>
                <a:lnTo>
                  <a:pt x="0" y="4645951"/>
                </a:lnTo>
                <a:lnTo>
                  <a:pt x="0" y="0"/>
                </a:lnTo>
                <a:close/>
              </a:path>
            </a:pathLst>
          </a:custGeom>
          <a:blipFill>
            <a:blip r:embed="rId5">
              <a:alphaModFix amt="21999"/>
            </a:blip>
            <a:stretch>
              <a:fillRect l="0" t="0" r="0" b="0"/>
            </a:stretch>
          </a:blipFill>
        </p:spPr>
      </p:sp>
      <p:grpSp>
        <p:nvGrpSpPr>
          <p:cNvPr name="Group 14" id="14"/>
          <p:cNvGrpSpPr/>
          <p:nvPr/>
        </p:nvGrpSpPr>
        <p:grpSpPr>
          <a:xfrm rot="0">
            <a:off x="12915673" y="3978677"/>
            <a:ext cx="3248866" cy="32488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3526" t="-7539" r="-27883" b="0"/>
              </a:stretch>
            </a:blipFill>
          </p:spPr>
        </p:sp>
      </p:grpSp>
      <p:sp>
        <p:nvSpPr>
          <p:cNvPr name="TextBox 16" id="16"/>
          <p:cNvSpPr txBox="true"/>
          <p:nvPr/>
        </p:nvSpPr>
        <p:spPr>
          <a:xfrm rot="0">
            <a:off x="1393477" y="8505862"/>
            <a:ext cx="4708835" cy="1074197"/>
          </a:xfrm>
          <a:prstGeom prst="rect">
            <a:avLst/>
          </a:prstGeom>
        </p:spPr>
        <p:txBody>
          <a:bodyPr anchor="t" rtlCol="false" tIns="0" lIns="0" bIns="0" rIns="0">
            <a:spAutoFit/>
          </a:bodyPr>
          <a:lstStyle/>
          <a:p>
            <a:pPr algn="ctr">
              <a:lnSpc>
                <a:spcPts val="4317"/>
              </a:lnSpc>
              <a:spcBef>
                <a:spcPct val="0"/>
              </a:spcBef>
            </a:pPr>
            <a:r>
              <a:rPr lang="en-US" sz="3083">
                <a:solidFill>
                  <a:srgbClr val="10D3F9"/>
                </a:solidFill>
                <a:latin typeface="Tomorrow"/>
                <a:ea typeface="Tomorrow"/>
                <a:cs typeface="Tomorrow"/>
                <a:sym typeface="Tomorrow"/>
              </a:rPr>
              <a:t>HỆ THỐNG  THU PHÍ TỰ ĐỘNG</a:t>
            </a:r>
          </a:p>
        </p:txBody>
      </p:sp>
      <p:sp>
        <p:nvSpPr>
          <p:cNvPr name="TextBox 17" id="17"/>
          <p:cNvSpPr txBox="true"/>
          <p:nvPr/>
        </p:nvSpPr>
        <p:spPr>
          <a:xfrm rot="0">
            <a:off x="12452768" y="8478128"/>
            <a:ext cx="4084064" cy="1074197"/>
          </a:xfrm>
          <a:prstGeom prst="rect">
            <a:avLst/>
          </a:prstGeom>
        </p:spPr>
        <p:txBody>
          <a:bodyPr anchor="t" rtlCol="false" tIns="0" lIns="0" bIns="0" rIns="0">
            <a:spAutoFit/>
          </a:bodyPr>
          <a:lstStyle/>
          <a:p>
            <a:pPr algn="ctr">
              <a:lnSpc>
                <a:spcPts val="4317"/>
              </a:lnSpc>
              <a:spcBef>
                <a:spcPct val="0"/>
              </a:spcBef>
            </a:pPr>
            <a:r>
              <a:rPr lang="en-US" sz="3083">
                <a:solidFill>
                  <a:srgbClr val="10D3F9"/>
                </a:solidFill>
                <a:latin typeface="Tomorrow"/>
                <a:ea typeface="Tomorrow"/>
                <a:cs typeface="Tomorrow"/>
                <a:sym typeface="Tomorrow"/>
              </a:rPr>
              <a:t>LÀN THU PHÍ TỰ ĐỘNG</a:t>
            </a:r>
          </a:p>
        </p:txBody>
      </p:sp>
      <p:sp>
        <p:nvSpPr>
          <p:cNvPr name="TextBox 18" id="18"/>
          <p:cNvSpPr txBox="true"/>
          <p:nvPr/>
        </p:nvSpPr>
        <p:spPr>
          <a:xfrm rot="0">
            <a:off x="7391963" y="8478128"/>
            <a:ext cx="3771154" cy="1074197"/>
          </a:xfrm>
          <a:prstGeom prst="rect">
            <a:avLst/>
          </a:prstGeom>
        </p:spPr>
        <p:txBody>
          <a:bodyPr anchor="t" rtlCol="false" tIns="0" lIns="0" bIns="0" rIns="0">
            <a:spAutoFit/>
          </a:bodyPr>
          <a:lstStyle/>
          <a:p>
            <a:pPr algn="ctr">
              <a:lnSpc>
                <a:spcPts val="4317"/>
              </a:lnSpc>
            </a:pPr>
            <a:r>
              <a:rPr lang="en-US" sz="3083">
                <a:solidFill>
                  <a:srgbClr val="10D3F9"/>
                </a:solidFill>
                <a:latin typeface="Tomorrow"/>
                <a:ea typeface="Tomorrow"/>
                <a:cs typeface="Tomorrow"/>
                <a:sym typeface="Tomorrow"/>
              </a:rPr>
              <a:t>CAMERA GIÁM SÁT</a:t>
            </a:r>
          </a:p>
          <a:p>
            <a:pPr algn="ctr">
              <a:lnSpc>
                <a:spcPts val="4317"/>
              </a:lnSpc>
              <a:spcBef>
                <a:spcPct val="0"/>
              </a:spcBef>
            </a:pPr>
            <a:r>
              <a:rPr lang="en-US" sz="3083">
                <a:solidFill>
                  <a:srgbClr val="10D3F9"/>
                </a:solidFill>
                <a:latin typeface="Tomorrow"/>
                <a:ea typeface="Tomorrow"/>
                <a:cs typeface="Tomorrow"/>
                <a:sym typeface="Tomorrow"/>
              </a:rPr>
              <a:t>GIAO THÔNG</a:t>
            </a:r>
          </a:p>
        </p:txBody>
      </p:sp>
    </p:spTree>
  </p:cSld>
  <p:clrMapOvr>
    <a:masterClrMapping/>
  </p:clrMapOvr>
  <p:transition spd="slow">
    <p:fade/>
  </p:transition>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3443060" y="-193857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88774" y="5619750"/>
            <a:ext cx="6739319" cy="3664939"/>
          </a:xfrm>
          <a:custGeom>
            <a:avLst/>
            <a:gdLst/>
            <a:ahLst/>
            <a:cxnLst/>
            <a:rect r="r" b="b" t="t" l="l"/>
            <a:pathLst>
              <a:path h="3664939" w="6739319">
                <a:moveTo>
                  <a:pt x="0" y="0"/>
                </a:moveTo>
                <a:lnTo>
                  <a:pt x="6739319" y="0"/>
                </a:lnTo>
                <a:lnTo>
                  <a:pt x="6739319" y="3664939"/>
                </a:lnTo>
                <a:lnTo>
                  <a:pt x="0" y="3664939"/>
                </a:lnTo>
                <a:lnTo>
                  <a:pt x="0" y="0"/>
                </a:lnTo>
                <a:close/>
              </a:path>
            </a:pathLst>
          </a:custGeom>
          <a:blipFill>
            <a:blip r:embed="rId7"/>
            <a:stretch>
              <a:fillRect l="0" t="0" r="0" b="0"/>
            </a:stretch>
          </a:blipFill>
        </p:spPr>
      </p:sp>
      <p:sp>
        <p:nvSpPr>
          <p:cNvPr name="TextBox 9" id="9"/>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0" id="10"/>
          <p:cNvSpPr txBox="true"/>
          <p:nvPr/>
        </p:nvSpPr>
        <p:spPr>
          <a:xfrm rot="0">
            <a:off x="4658485" y="1449680"/>
            <a:ext cx="8784575" cy="1679575"/>
          </a:xfrm>
          <a:prstGeom prst="rect">
            <a:avLst/>
          </a:prstGeom>
        </p:spPr>
        <p:txBody>
          <a:bodyPr anchor="t" rtlCol="false" tIns="0" lIns="0" bIns="0" rIns="0">
            <a:spAutoFit/>
          </a:bodyPr>
          <a:lstStyle/>
          <a:p>
            <a:pPr algn="ctr">
              <a:lnSpc>
                <a:spcPts val="6739"/>
              </a:lnSpc>
              <a:spcBef>
                <a:spcPct val="0"/>
              </a:spcBef>
            </a:pPr>
            <a:r>
              <a:rPr lang="en-US" sz="4813">
                <a:solidFill>
                  <a:srgbClr val="FBFBFB"/>
                </a:solidFill>
                <a:latin typeface="Tomorrow"/>
                <a:ea typeface="Tomorrow"/>
                <a:cs typeface="Tomorrow"/>
                <a:sym typeface="Tomorrow"/>
              </a:rPr>
              <a:t>XỬ LÝ ẢNH TRƯỚC ĐỂ CẢI THIỆN CHẤT LƯỢNG</a:t>
            </a:r>
          </a:p>
        </p:txBody>
      </p:sp>
      <p:sp>
        <p:nvSpPr>
          <p:cNvPr name="TextBox 11" id="11"/>
          <p:cNvSpPr txBox="true"/>
          <p:nvPr/>
        </p:nvSpPr>
        <p:spPr>
          <a:xfrm rot="0">
            <a:off x="1253966" y="3398040"/>
            <a:ext cx="10354822" cy="873814"/>
          </a:xfrm>
          <a:prstGeom prst="rect">
            <a:avLst/>
          </a:prstGeom>
        </p:spPr>
        <p:txBody>
          <a:bodyPr anchor="t" rtlCol="false" tIns="0" lIns="0" bIns="0" rIns="0">
            <a:spAutoFit/>
          </a:bodyPr>
          <a:lstStyle/>
          <a:p>
            <a:pPr algn="ctr">
              <a:lnSpc>
                <a:spcPts val="7472"/>
              </a:lnSpc>
              <a:spcBef>
                <a:spcPct val="0"/>
              </a:spcBef>
            </a:pPr>
            <a:r>
              <a:rPr lang="en-US" sz="4448">
                <a:solidFill>
                  <a:srgbClr val="FFFFFF"/>
                </a:solidFill>
                <a:latin typeface="Tomorrow"/>
                <a:ea typeface="Tomorrow"/>
                <a:cs typeface="Tomorrow"/>
                <a:sym typeface="Tomorrow"/>
              </a:rPr>
              <a:t>Khôi phục  hình ảnh (Image Storation):</a:t>
            </a:r>
          </a:p>
        </p:txBody>
      </p:sp>
      <p:sp>
        <p:nvSpPr>
          <p:cNvPr name="TextBox 12" id="12"/>
          <p:cNvSpPr txBox="true"/>
          <p:nvPr/>
        </p:nvSpPr>
        <p:spPr>
          <a:xfrm rot="0">
            <a:off x="1039968" y="4386586"/>
            <a:ext cx="6487067" cy="756914"/>
          </a:xfrm>
          <a:prstGeom prst="rect">
            <a:avLst/>
          </a:prstGeom>
        </p:spPr>
        <p:txBody>
          <a:bodyPr anchor="t" rtlCol="false" tIns="0" lIns="0" bIns="0" rIns="0">
            <a:spAutoFit/>
          </a:bodyPr>
          <a:lstStyle/>
          <a:p>
            <a:pPr algn="l" marL="827639" indent="-413820" lvl="1">
              <a:lnSpc>
                <a:spcPts val="6440"/>
              </a:lnSpc>
              <a:spcBef>
                <a:spcPct val="0"/>
              </a:spcBef>
              <a:buFont typeface="Arial"/>
              <a:buChar char="•"/>
            </a:pPr>
            <a:r>
              <a:rPr lang="en-US" sz="3833">
                <a:solidFill>
                  <a:srgbClr val="FFFFFF"/>
                </a:solidFill>
                <a:latin typeface="Tomorrow"/>
                <a:ea typeface="Tomorrow"/>
                <a:cs typeface="Tomorrow"/>
                <a:sym typeface="Tomorrow"/>
              </a:rPr>
              <a:t>Loại bỏ Noise(Denoise):</a:t>
            </a:r>
          </a:p>
        </p:txBody>
      </p:sp>
      <p:sp>
        <p:nvSpPr>
          <p:cNvPr name="TextBox 13" id="13"/>
          <p:cNvSpPr txBox="true"/>
          <p:nvPr/>
        </p:nvSpPr>
        <p:spPr>
          <a:xfrm rot="0">
            <a:off x="7128093" y="5476875"/>
            <a:ext cx="10896079" cy="3841319"/>
          </a:xfrm>
          <a:prstGeom prst="rect">
            <a:avLst/>
          </a:prstGeom>
        </p:spPr>
        <p:txBody>
          <a:bodyPr anchor="t" rtlCol="false" tIns="0" lIns="0" bIns="0" rIns="0">
            <a:spAutoFit/>
          </a:bodyPr>
          <a:lstStyle/>
          <a:p>
            <a:pPr algn="l" marL="664969" indent="-332485" lvl="1">
              <a:lnSpc>
                <a:spcPts val="5174"/>
              </a:lnSpc>
              <a:spcBef>
                <a:spcPct val="0"/>
              </a:spcBef>
              <a:buFont typeface="Arial"/>
              <a:buChar char="•"/>
            </a:pPr>
            <a:r>
              <a:rPr lang="en-US" sz="3079">
                <a:solidFill>
                  <a:srgbClr val="FFFFFF"/>
                </a:solidFill>
                <a:latin typeface="Tomorrow"/>
                <a:ea typeface="Tomorrow"/>
                <a:cs typeface="Tomorrow"/>
                <a:sym typeface="Tomorrow"/>
              </a:rPr>
              <a:t>Lọc không gian: Sử dụng các bộ lọc như Gaussian, Median, hoặc Bilateral để làm mịn ảnh và giảm nhiễu.</a:t>
            </a:r>
          </a:p>
          <a:p>
            <a:pPr algn="l" marL="664969" indent="-332485" lvl="1">
              <a:lnSpc>
                <a:spcPts val="5174"/>
              </a:lnSpc>
              <a:spcBef>
                <a:spcPct val="0"/>
              </a:spcBef>
              <a:buFont typeface="Arial"/>
              <a:buChar char="•"/>
            </a:pPr>
            <a:r>
              <a:rPr lang="en-US" sz="3079">
                <a:solidFill>
                  <a:srgbClr val="FFFFFF"/>
                </a:solidFill>
                <a:latin typeface="Tomorrow"/>
                <a:ea typeface="Tomorrow"/>
                <a:cs typeface="Tomorrow"/>
                <a:sym typeface="Tomorrow"/>
              </a:rPr>
              <a:t>Lọc miền tần số: Loại bỏ các thành phần tần số cao (liên quan đến noise) trong miền Fourier hoặc Wavelet.</a:t>
            </a:r>
          </a:p>
          <a:p>
            <a:pPr algn="l" marL="664969" indent="-332485" lvl="1">
              <a:lnSpc>
                <a:spcPts val="5174"/>
              </a:lnSpc>
              <a:spcBef>
                <a:spcPct val="0"/>
              </a:spcBef>
              <a:buFont typeface="Arial"/>
              <a:buChar char="•"/>
            </a:pPr>
            <a:r>
              <a:rPr lang="en-US" sz="3079">
                <a:solidFill>
                  <a:srgbClr val="FFFFFF"/>
                </a:solidFill>
                <a:latin typeface="Tomorrow"/>
                <a:ea typeface="Tomorrow"/>
                <a:cs typeface="Tomorrow"/>
                <a:sym typeface="Tomorrow"/>
              </a:rPr>
              <a:t>Phương pháp học sâu: Sử dụng mô hình mạng neuron để tái tạo ảnh sạch từ ảnh bị nhiễu.</a:t>
            </a:r>
          </a:p>
        </p:txBody>
      </p:sp>
    </p:spTree>
  </p:cSld>
  <p:clrMapOvr>
    <a:masterClrMapping/>
  </p:clrMapOvr>
  <p:transition spd="slow">
    <p:fade/>
  </p:transition>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3443060" y="-193857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4751713" y="406657"/>
            <a:ext cx="8784575" cy="1775112"/>
          </a:xfrm>
          <a:prstGeom prst="rect">
            <a:avLst/>
          </a:prstGeom>
        </p:spPr>
        <p:txBody>
          <a:bodyPr anchor="t" rtlCol="false" tIns="0" lIns="0" bIns="0" rIns="0">
            <a:spAutoFit/>
          </a:bodyPr>
          <a:lstStyle/>
          <a:p>
            <a:pPr algn="ctr">
              <a:lnSpc>
                <a:spcPts val="7159"/>
              </a:lnSpc>
              <a:spcBef>
                <a:spcPct val="0"/>
              </a:spcBef>
            </a:pPr>
            <a:r>
              <a:rPr lang="en-US" sz="5113">
                <a:solidFill>
                  <a:srgbClr val="FBFBFB"/>
                </a:solidFill>
                <a:latin typeface="Tomorrow"/>
                <a:ea typeface="Tomorrow"/>
                <a:cs typeface="Tomorrow"/>
                <a:sym typeface="Tomorrow"/>
              </a:rPr>
              <a:t>XỬ LÝ ẢNH TRƯỚC ĐỂ CẢI THIỆN CHẤT LƯỢNG</a:t>
            </a:r>
          </a:p>
        </p:txBody>
      </p:sp>
      <p:sp>
        <p:nvSpPr>
          <p:cNvPr name="TextBox 10" id="10"/>
          <p:cNvSpPr txBox="true"/>
          <p:nvPr/>
        </p:nvSpPr>
        <p:spPr>
          <a:xfrm rot="0">
            <a:off x="1253966" y="2393444"/>
            <a:ext cx="10354822" cy="873814"/>
          </a:xfrm>
          <a:prstGeom prst="rect">
            <a:avLst/>
          </a:prstGeom>
        </p:spPr>
        <p:txBody>
          <a:bodyPr anchor="t" rtlCol="false" tIns="0" lIns="0" bIns="0" rIns="0">
            <a:spAutoFit/>
          </a:bodyPr>
          <a:lstStyle/>
          <a:p>
            <a:pPr algn="ctr">
              <a:lnSpc>
                <a:spcPts val="7472"/>
              </a:lnSpc>
              <a:spcBef>
                <a:spcPct val="0"/>
              </a:spcBef>
            </a:pPr>
            <a:r>
              <a:rPr lang="en-US" sz="4448">
                <a:solidFill>
                  <a:srgbClr val="FFFFFF"/>
                </a:solidFill>
                <a:latin typeface="Tomorrow"/>
                <a:ea typeface="Tomorrow"/>
                <a:cs typeface="Tomorrow"/>
                <a:sym typeface="Tomorrow"/>
              </a:rPr>
              <a:t>Khôi phục  hình ảnh (Image Storation):</a:t>
            </a:r>
          </a:p>
        </p:txBody>
      </p:sp>
      <p:sp>
        <p:nvSpPr>
          <p:cNvPr name="TextBox 11" id="11"/>
          <p:cNvSpPr txBox="true"/>
          <p:nvPr/>
        </p:nvSpPr>
        <p:spPr>
          <a:xfrm rot="0">
            <a:off x="913842" y="3299895"/>
            <a:ext cx="7315496" cy="1566539"/>
          </a:xfrm>
          <a:prstGeom prst="rect">
            <a:avLst/>
          </a:prstGeom>
        </p:spPr>
        <p:txBody>
          <a:bodyPr anchor="t" rtlCol="false" tIns="0" lIns="0" bIns="0" rIns="0">
            <a:spAutoFit/>
          </a:bodyPr>
          <a:lstStyle/>
          <a:p>
            <a:pPr algn="l" marL="827639" indent="-413820" lvl="1">
              <a:lnSpc>
                <a:spcPts val="6440"/>
              </a:lnSpc>
              <a:spcBef>
                <a:spcPct val="0"/>
              </a:spcBef>
              <a:buFont typeface="Arial"/>
              <a:buChar char="•"/>
            </a:pPr>
            <a:r>
              <a:rPr lang="en-US" sz="3833">
                <a:solidFill>
                  <a:srgbClr val="FFFFFF"/>
                </a:solidFill>
                <a:latin typeface="Tomorrow"/>
                <a:ea typeface="Tomorrow"/>
                <a:cs typeface="Tomorrow"/>
                <a:sym typeface="Tomorrow"/>
              </a:rPr>
              <a:t>Tăng cường độ tương phản (Contrast Enhancement):</a:t>
            </a:r>
          </a:p>
        </p:txBody>
      </p:sp>
      <p:sp>
        <p:nvSpPr>
          <p:cNvPr name="TextBox 12" id="12"/>
          <p:cNvSpPr txBox="true"/>
          <p:nvPr/>
        </p:nvSpPr>
        <p:spPr>
          <a:xfrm rot="0">
            <a:off x="8229338" y="4769281"/>
            <a:ext cx="9685218" cy="4489019"/>
          </a:xfrm>
          <a:prstGeom prst="rect">
            <a:avLst/>
          </a:prstGeom>
        </p:spPr>
        <p:txBody>
          <a:bodyPr anchor="t" rtlCol="false" tIns="0" lIns="0" bIns="0" rIns="0">
            <a:spAutoFit/>
          </a:bodyPr>
          <a:lstStyle/>
          <a:p>
            <a:pPr algn="just" marL="664969" indent="-332485" lvl="1">
              <a:lnSpc>
                <a:spcPts val="5174"/>
              </a:lnSpc>
              <a:buFont typeface="Arial"/>
              <a:buChar char="•"/>
            </a:pPr>
            <a:r>
              <a:rPr lang="en-US" sz="3079">
                <a:solidFill>
                  <a:srgbClr val="FFFFFF"/>
                </a:solidFill>
                <a:latin typeface="Tomorrow"/>
                <a:ea typeface="Tomorrow"/>
                <a:cs typeface="Tomorrow"/>
                <a:sym typeface="Tomorrow"/>
              </a:rPr>
              <a:t>Kéo dãn histogram (Histogram Stretching): Phân bố lại cường độ pixel để sử dụng toàn bộ dải sáng từ đen đến trắng.</a:t>
            </a:r>
          </a:p>
          <a:p>
            <a:pPr algn="just" marL="664969" indent="-332485" lvl="1">
              <a:lnSpc>
                <a:spcPts val="5174"/>
              </a:lnSpc>
              <a:spcBef>
                <a:spcPct val="0"/>
              </a:spcBef>
              <a:buFont typeface="Arial"/>
              <a:buChar char="•"/>
            </a:pPr>
            <a:r>
              <a:rPr lang="en-US" sz="3079">
                <a:solidFill>
                  <a:srgbClr val="FFFFFF"/>
                </a:solidFill>
                <a:latin typeface="Tomorrow"/>
                <a:ea typeface="Tomorrow"/>
                <a:cs typeface="Tomorrow"/>
                <a:sym typeface="Tomorrow"/>
              </a:rPr>
              <a:t>Cân bằng histogram (Histogram Equalization): Làm cho histogram trở nên đồng đều, tăng độ tương phản ở những vùng có cường độ gần nhau.</a:t>
            </a:r>
          </a:p>
        </p:txBody>
      </p:sp>
      <p:sp>
        <p:nvSpPr>
          <p:cNvPr name="Freeform 13" id="13"/>
          <p:cNvSpPr/>
          <p:nvPr/>
        </p:nvSpPr>
        <p:spPr>
          <a:xfrm flipH="false" flipV="false" rot="0">
            <a:off x="907664" y="5285534"/>
            <a:ext cx="7321674" cy="3069002"/>
          </a:xfrm>
          <a:custGeom>
            <a:avLst/>
            <a:gdLst/>
            <a:ahLst/>
            <a:cxnLst/>
            <a:rect r="r" b="b" t="t" l="l"/>
            <a:pathLst>
              <a:path h="3069002" w="7321674">
                <a:moveTo>
                  <a:pt x="0" y="0"/>
                </a:moveTo>
                <a:lnTo>
                  <a:pt x="7321674" y="0"/>
                </a:lnTo>
                <a:lnTo>
                  <a:pt x="7321674" y="3069002"/>
                </a:lnTo>
                <a:lnTo>
                  <a:pt x="0" y="3069002"/>
                </a:lnTo>
                <a:lnTo>
                  <a:pt x="0" y="0"/>
                </a:lnTo>
                <a:close/>
              </a:path>
            </a:pathLst>
          </a:custGeom>
          <a:blipFill>
            <a:blip r:embed="rId7"/>
            <a:stretch>
              <a:fillRect l="0" t="0" r="0" b="0"/>
            </a:stretch>
          </a:blipFill>
        </p:spPr>
      </p:sp>
    </p:spTree>
  </p:cSld>
  <p:clrMapOvr>
    <a:masterClrMapping/>
  </p:clrMapOvr>
  <p:transition spd="slow">
    <p:fade/>
  </p:transition>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3995" y="3939722"/>
            <a:ext cx="3875673" cy="7329878"/>
          </a:xfrm>
          <a:custGeom>
            <a:avLst/>
            <a:gdLst/>
            <a:ahLst/>
            <a:cxnLst/>
            <a:rect r="r" b="b" t="t" l="l"/>
            <a:pathLst>
              <a:path h="7329878" w="3875673">
                <a:moveTo>
                  <a:pt x="0" y="0"/>
                </a:moveTo>
                <a:lnTo>
                  <a:pt x="3875674" y="0"/>
                </a:lnTo>
                <a:lnTo>
                  <a:pt x="3875674" y="7329878"/>
                </a:lnTo>
                <a:lnTo>
                  <a:pt x="0" y="7329878"/>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940086" y="681871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57000"/>
            </a:blip>
            <a:stretch>
              <a:fillRect l="0" t="0" r="0" b="0"/>
            </a:stretch>
          </a:blipFill>
        </p:spPr>
      </p:sp>
      <p:sp>
        <p:nvSpPr>
          <p:cNvPr name="Freeform 5" id="5"/>
          <p:cNvSpPr/>
          <p:nvPr/>
        </p:nvSpPr>
        <p:spPr>
          <a:xfrm flipH="false" flipV="false" rot="0">
            <a:off x="15054726" y="4173652"/>
            <a:ext cx="3875673" cy="7329878"/>
          </a:xfrm>
          <a:custGeom>
            <a:avLst/>
            <a:gdLst/>
            <a:ahLst/>
            <a:cxnLst/>
            <a:rect r="r" b="b" t="t" l="l"/>
            <a:pathLst>
              <a:path h="7329878" w="3875673">
                <a:moveTo>
                  <a:pt x="0" y="0"/>
                </a:moveTo>
                <a:lnTo>
                  <a:pt x="3875673" y="0"/>
                </a:lnTo>
                <a:lnTo>
                  <a:pt x="3875673" y="7329878"/>
                </a:lnTo>
                <a:lnTo>
                  <a:pt x="0" y="7329878"/>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13443060" y="-193857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53966"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4751713" y="549215"/>
            <a:ext cx="8784575" cy="2679987"/>
          </a:xfrm>
          <a:prstGeom prst="rect">
            <a:avLst/>
          </a:prstGeom>
        </p:spPr>
        <p:txBody>
          <a:bodyPr anchor="t" rtlCol="false" tIns="0" lIns="0" bIns="0" rIns="0">
            <a:spAutoFit/>
          </a:bodyPr>
          <a:lstStyle/>
          <a:p>
            <a:pPr algn="ctr">
              <a:lnSpc>
                <a:spcPts val="7159"/>
              </a:lnSpc>
            </a:pPr>
            <a:r>
              <a:rPr lang="en-US" sz="5113">
                <a:solidFill>
                  <a:srgbClr val="FBFBFB"/>
                </a:solidFill>
                <a:latin typeface="Tomorrow"/>
                <a:ea typeface="Tomorrow"/>
                <a:cs typeface="Tomorrow"/>
                <a:sym typeface="Tomorrow"/>
              </a:rPr>
              <a:t>HUẤN LUYỆN MÔ HÌNH VỚI DATASET ĐA DẠNG HƠN</a:t>
            </a:r>
          </a:p>
          <a:p>
            <a:pPr algn="ctr">
              <a:lnSpc>
                <a:spcPts val="7159"/>
              </a:lnSpc>
              <a:spcBef>
                <a:spcPct val="0"/>
              </a:spcBef>
            </a:pPr>
          </a:p>
        </p:txBody>
      </p:sp>
      <p:sp>
        <p:nvSpPr>
          <p:cNvPr name="TextBox 10" id="10"/>
          <p:cNvSpPr txBox="true"/>
          <p:nvPr/>
        </p:nvSpPr>
        <p:spPr>
          <a:xfrm rot="0">
            <a:off x="913842" y="2536691"/>
            <a:ext cx="11108193" cy="873814"/>
          </a:xfrm>
          <a:prstGeom prst="rect">
            <a:avLst/>
          </a:prstGeom>
        </p:spPr>
        <p:txBody>
          <a:bodyPr anchor="t" rtlCol="false" tIns="0" lIns="0" bIns="0" rIns="0">
            <a:spAutoFit/>
          </a:bodyPr>
          <a:lstStyle/>
          <a:p>
            <a:pPr algn="ctr">
              <a:lnSpc>
                <a:spcPts val="7472"/>
              </a:lnSpc>
              <a:spcBef>
                <a:spcPct val="0"/>
              </a:spcBef>
            </a:pPr>
            <a:r>
              <a:rPr lang="en-US" sz="4448">
                <a:solidFill>
                  <a:srgbClr val="FFFFFF"/>
                </a:solidFill>
                <a:latin typeface="Tomorrow"/>
                <a:ea typeface="Tomorrow"/>
                <a:cs typeface="Tomorrow"/>
                <a:sym typeface="Tomorrow"/>
              </a:rPr>
              <a:t>Tăng cường dữ liệu (Data Augmentation):</a:t>
            </a:r>
          </a:p>
        </p:txBody>
      </p:sp>
      <p:sp>
        <p:nvSpPr>
          <p:cNvPr name="TextBox 11" id="11"/>
          <p:cNvSpPr txBox="true"/>
          <p:nvPr/>
        </p:nvSpPr>
        <p:spPr>
          <a:xfrm rot="0">
            <a:off x="913842" y="3758747"/>
            <a:ext cx="12164347" cy="4826111"/>
          </a:xfrm>
          <a:prstGeom prst="rect">
            <a:avLst/>
          </a:prstGeom>
        </p:spPr>
        <p:txBody>
          <a:bodyPr anchor="t" rtlCol="false" tIns="0" lIns="0" bIns="0" rIns="0">
            <a:spAutoFit/>
          </a:bodyPr>
          <a:lstStyle/>
          <a:p>
            <a:pPr algn="just" marL="835182" indent="-417591" lvl="1">
              <a:lnSpc>
                <a:spcPts val="6498"/>
              </a:lnSpc>
              <a:buFont typeface="Arial"/>
              <a:buChar char="•"/>
            </a:pPr>
            <a:r>
              <a:rPr lang="en-US" sz="3868">
                <a:solidFill>
                  <a:srgbClr val="FFFFFF"/>
                </a:solidFill>
                <a:latin typeface="Tomorrow"/>
                <a:ea typeface="Tomorrow"/>
                <a:cs typeface="Tomorrow"/>
                <a:sym typeface="Tomorrow"/>
              </a:rPr>
              <a:t>Chúng ta sẽ thêm các hình ảnh bị mờ, có bụi bẩn, bị che lấp, v.v vào mô hình huấn luyện.</a:t>
            </a:r>
          </a:p>
          <a:p>
            <a:pPr algn="just" marL="835182" indent="-417591" lvl="1">
              <a:lnSpc>
                <a:spcPts val="6498"/>
              </a:lnSpc>
              <a:buFont typeface="Arial"/>
              <a:buChar char="•"/>
            </a:pPr>
            <a:r>
              <a:rPr lang="en-US" sz="3868">
                <a:solidFill>
                  <a:srgbClr val="FFFFFF"/>
                </a:solidFill>
                <a:latin typeface="Tomorrow"/>
                <a:ea typeface="Tomorrow"/>
                <a:cs typeface="Tomorrow"/>
                <a:sym typeface="Tomorrow"/>
              </a:rPr>
              <a:t>Sử dụng các kỹ thuật như thêm noise, làm mờ Gaussian, hoặc overlay các đối tượng như bùn, bụi để mô phỏng điều kiện thực tế.</a:t>
            </a:r>
          </a:p>
          <a:p>
            <a:pPr algn="just">
              <a:lnSpc>
                <a:spcPts val="6498"/>
              </a:lnSpc>
              <a:spcBef>
                <a:spcPct val="0"/>
              </a:spcBef>
            </a:pPr>
          </a:p>
        </p:txBody>
      </p:sp>
    </p:spTree>
  </p:cSld>
  <p:clrMapOvr>
    <a:masterClrMapping/>
  </p:clrMapOvr>
  <p:transition spd="slow">
    <p:fade/>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9143897" y="4085422"/>
            <a:ext cx="6714944" cy="1906606"/>
          </a:xfrm>
          <a:prstGeom prst="rect">
            <a:avLst/>
          </a:prstGeom>
        </p:spPr>
        <p:txBody>
          <a:bodyPr anchor="t" rtlCol="false" tIns="0" lIns="0" bIns="0" rIns="0">
            <a:spAutoFit/>
          </a:bodyPr>
          <a:lstStyle/>
          <a:p>
            <a:pPr algn="l">
              <a:lnSpc>
                <a:spcPts val="15661"/>
              </a:lnSpc>
            </a:pPr>
            <a:r>
              <a:rPr lang="en-US" sz="11186">
                <a:solidFill>
                  <a:srgbClr val="FFFFFF"/>
                </a:solidFill>
                <a:latin typeface="Anton"/>
                <a:ea typeface="Anton"/>
                <a:cs typeface="Anton"/>
                <a:sym typeface="Anton"/>
              </a:rPr>
              <a:t>KẾT LUẬN</a:t>
            </a:r>
          </a:p>
        </p:txBody>
      </p:sp>
    </p:spTree>
  </p:cSld>
  <p:clrMapOvr>
    <a:masterClrMapping/>
  </p:clrMapOvr>
  <p:transition spd="slow">
    <p:fade/>
  </p:transition>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0">
            <a:off x="-5487339" y="538004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6" id="6"/>
          <p:cNvSpPr/>
          <p:nvPr/>
        </p:nvSpPr>
        <p:spPr>
          <a:xfrm flipH="false" flipV="false" rot="0">
            <a:off x="-88519" y="4659938"/>
            <a:ext cx="4028613" cy="4114800"/>
          </a:xfrm>
          <a:custGeom>
            <a:avLst/>
            <a:gdLst/>
            <a:ahLst/>
            <a:cxnLst/>
            <a:rect r="r" b="b" t="t" l="l"/>
            <a:pathLst>
              <a:path h="4114800" w="4028613">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40106" y="1906014"/>
            <a:ext cx="4028613" cy="4114800"/>
          </a:xfrm>
          <a:custGeom>
            <a:avLst/>
            <a:gdLst/>
            <a:ahLst/>
            <a:cxnLst/>
            <a:rect r="r" b="b" t="t" l="l"/>
            <a:pathLst>
              <a:path h="4114800" w="4028613">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482719" y="7408424"/>
            <a:ext cx="14604722" cy="2443862"/>
          </a:xfrm>
          <a:prstGeom prst="rect">
            <a:avLst/>
          </a:prstGeom>
        </p:spPr>
        <p:txBody>
          <a:bodyPr anchor="t" rtlCol="false" tIns="0" lIns="0" bIns="0" rIns="0">
            <a:spAutoFit/>
          </a:bodyPr>
          <a:lstStyle/>
          <a:p>
            <a:pPr algn="just" marL="664969" indent="-332485" lvl="1">
              <a:lnSpc>
                <a:spcPts val="4927"/>
              </a:lnSpc>
              <a:buFont typeface="Arial"/>
              <a:buChar char="•"/>
            </a:pPr>
            <a:r>
              <a:rPr lang="en-US" sz="3079">
                <a:solidFill>
                  <a:srgbClr val="10D3F9"/>
                </a:solidFill>
                <a:latin typeface="Tomorrow"/>
                <a:ea typeface="Tomorrow"/>
                <a:cs typeface="Tomorrow"/>
                <a:sym typeface="Tomorrow"/>
              </a:rPr>
              <a:t>Mở rộng bộ dữ liệu, đa dạng về loại phương tiện, điều kiện ngoại cảnh.</a:t>
            </a:r>
          </a:p>
          <a:p>
            <a:pPr algn="just" marL="664969" indent="-332485" lvl="1">
              <a:lnSpc>
                <a:spcPts val="4927"/>
              </a:lnSpc>
              <a:buFont typeface="Arial"/>
              <a:buChar char="•"/>
            </a:pPr>
            <a:r>
              <a:rPr lang="en-US" sz="3079">
                <a:solidFill>
                  <a:srgbClr val="10D3F9"/>
                </a:solidFill>
                <a:latin typeface="Tomorrow"/>
                <a:ea typeface="Tomorrow"/>
                <a:cs typeface="Tomorrow"/>
                <a:sym typeface="Tomorrow"/>
              </a:rPr>
              <a:t>Tối ưu mô hình nhằm giảm thời gian và tài nguyên để  tích hợp trên nhiều thiết bị. </a:t>
            </a:r>
          </a:p>
          <a:p>
            <a:pPr algn="just">
              <a:lnSpc>
                <a:spcPts val="4927"/>
              </a:lnSpc>
            </a:pPr>
          </a:p>
        </p:txBody>
      </p:sp>
      <p:sp>
        <p:nvSpPr>
          <p:cNvPr name="TextBox 9" id="9"/>
          <p:cNvSpPr txBox="true"/>
          <p:nvPr/>
        </p:nvSpPr>
        <p:spPr>
          <a:xfrm rot="0">
            <a:off x="1255499"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 </a:t>
            </a:r>
          </a:p>
        </p:txBody>
      </p:sp>
      <p:sp>
        <p:nvSpPr>
          <p:cNvPr name="TextBox 10" id="10"/>
          <p:cNvSpPr txBox="true"/>
          <p:nvPr/>
        </p:nvSpPr>
        <p:spPr>
          <a:xfrm rot="0">
            <a:off x="278645" y="1468315"/>
            <a:ext cx="5657272" cy="1316259"/>
          </a:xfrm>
          <a:prstGeom prst="rect">
            <a:avLst/>
          </a:prstGeom>
        </p:spPr>
        <p:txBody>
          <a:bodyPr anchor="t" rtlCol="false" tIns="0" lIns="0" bIns="0" rIns="0">
            <a:spAutoFit/>
          </a:bodyPr>
          <a:lstStyle/>
          <a:p>
            <a:pPr algn="ctr">
              <a:lnSpc>
                <a:spcPts val="10056"/>
              </a:lnSpc>
            </a:pPr>
            <a:r>
              <a:rPr lang="en-US" sz="9487">
                <a:solidFill>
                  <a:srgbClr val="FFFFFF"/>
                </a:solidFill>
                <a:latin typeface="Anton"/>
                <a:ea typeface="Anton"/>
                <a:cs typeface="Anton"/>
                <a:sym typeface="Anton"/>
              </a:rPr>
              <a:t>KẾT LUẬN</a:t>
            </a:r>
          </a:p>
        </p:txBody>
      </p:sp>
      <p:sp>
        <p:nvSpPr>
          <p:cNvPr name="TextBox 11" id="11"/>
          <p:cNvSpPr txBox="true"/>
          <p:nvPr/>
        </p:nvSpPr>
        <p:spPr>
          <a:xfrm rot="0">
            <a:off x="1028700" y="3013173"/>
            <a:ext cx="6874419" cy="705897"/>
          </a:xfrm>
          <a:prstGeom prst="rect">
            <a:avLst/>
          </a:prstGeom>
        </p:spPr>
        <p:txBody>
          <a:bodyPr anchor="t" rtlCol="false" tIns="0" lIns="0" bIns="0" rIns="0">
            <a:spAutoFit/>
          </a:bodyPr>
          <a:lstStyle/>
          <a:p>
            <a:pPr algn="l" marL="881685" indent="-440842" lvl="1">
              <a:lnSpc>
                <a:spcPts val="5717"/>
              </a:lnSpc>
              <a:spcBef>
                <a:spcPct val="0"/>
              </a:spcBef>
              <a:buAutoNum type="arabicPeriod" startAt="1"/>
            </a:pPr>
            <a:r>
              <a:rPr lang="en-US" sz="4083">
                <a:solidFill>
                  <a:srgbClr val="FFFFFF"/>
                </a:solidFill>
                <a:latin typeface="Tomorrow"/>
                <a:ea typeface="Tomorrow"/>
                <a:cs typeface="Tomorrow"/>
                <a:sym typeface="Tomorrow"/>
              </a:rPr>
              <a:t>Kết quả đạt được</a:t>
            </a:r>
          </a:p>
        </p:txBody>
      </p:sp>
      <p:sp>
        <p:nvSpPr>
          <p:cNvPr name="TextBox 12" id="12"/>
          <p:cNvSpPr txBox="true"/>
          <p:nvPr/>
        </p:nvSpPr>
        <p:spPr>
          <a:xfrm rot="0">
            <a:off x="1312092" y="6321527"/>
            <a:ext cx="8350493" cy="705897"/>
          </a:xfrm>
          <a:prstGeom prst="rect">
            <a:avLst/>
          </a:prstGeom>
        </p:spPr>
        <p:txBody>
          <a:bodyPr anchor="t" rtlCol="false" tIns="0" lIns="0" bIns="0" rIns="0">
            <a:spAutoFit/>
          </a:bodyPr>
          <a:lstStyle/>
          <a:p>
            <a:pPr algn="l">
              <a:lnSpc>
                <a:spcPts val="5717"/>
              </a:lnSpc>
              <a:spcBef>
                <a:spcPct val="0"/>
              </a:spcBef>
            </a:pPr>
            <a:r>
              <a:rPr lang="en-US" sz="4083">
                <a:solidFill>
                  <a:srgbClr val="FFFFFF"/>
                </a:solidFill>
                <a:latin typeface="Tomorrow"/>
                <a:ea typeface="Tomorrow"/>
                <a:cs typeface="Tomorrow"/>
                <a:sym typeface="Tomorrow"/>
              </a:rPr>
              <a:t>2. Hướng phát triển</a:t>
            </a:r>
          </a:p>
        </p:txBody>
      </p:sp>
      <p:sp>
        <p:nvSpPr>
          <p:cNvPr name="TextBox 13" id="13"/>
          <p:cNvSpPr txBox="true"/>
          <p:nvPr/>
        </p:nvSpPr>
        <p:spPr>
          <a:xfrm rot="0">
            <a:off x="1482719" y="4096201"/>
            <a:ext cx="14604722" cy="2443862"/>
          </a:xfrm>
          <a:prstGeom prst="rect">
            <a:avLst/>
          </a:prstGeom>
        </p:spPr>
        <p:txBody>
          <a:bodyPr anchor="t" rtlCol="false" tIns="0" lIns="0" bIns="0" rIns="0">
            <a:spAutoFit/>
          </a:bodyPr>
          <a:lstStyle/>
          <a:p>
            <a:pPr algn="just" marL="664969" indent="-332485" lvl="1">
              <a:lnSpc>
                <a:spcPts val="4927"/>
              </a:lnSpc>
              <a:buFont typeface="Arial"/>
              <a:buChar char="•"/>
            </a:pPr>
            <a:r>
              <a:rPr lang="en-US" sz="3079">
                <a:solidFill>
                  <a:srgbClr val="10D3F9"/>
                </a:solidFill>
                <a:latin typeface="Tomorrow"/>
                <a:ea typeface="Tomorrow"/>
                <a:cs typeface="Tomorrow"/>
                <a:sym typeface="Tomorrow"/>
              </a:rPr>
              <a:t>Mô hình xác định vị trí của biển số xe với độ chính xác cao, ngay cả trong các điều kiện không thuận lợi về ánh sáng, góc độ, ...</a:t>
            </a:r>
          </a:p>
          <a:p>
            <a:pPr algn="just" marL="664969" indent="-332485" lvl="1">
              <a:lnSpc>
                <a:spcPts val="4927"/>
              </a:lnSpc>
              <a:buFont typeface="Arial"/>
              <a:buChar char="•"/>
            </a:pPr>
            <a:r>
              <a:rPr lang="en-US" sz="3079">
                <a:solidFill>
                  <a:srgbClr val="10D3F9"/>
                </a:solidFill>
                <a:latin typeface="Tomorrow"/>
                <a:ea typeface="Tomorrow"/>
                <a:cs typeface="Tomorrow"/>
                <a:sym typeface="Tomorrow"/>
              </a:rPr>
              <a:t>Dự đoán tốt trên cả hai loại phương tiên: xe ô tô, xe máy</a:t>
            </a:r>
          </a:p>
          <a:p>
            <a:pPr algn="just">
              <a:lnSpc>
                <a:spcPts val="4927"/>
              </a:lnSpc>
            </a:pPr>
          </a:p>
        </p:txBody>
      </p:sp>
    </p:spTree>
  </p:cSld>
  <p:clrMapOvr>
    <a:masterClrMapping/>
  </p:clrMapOvr>
  <p:transition spd="slow">
    <p:fade/>
  </p:transition>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028700" y="1020334"/>
            <a:ext cx="639926" cy="768471"/>
          </a:xfrm>
          <a:custGeom>
            <a:avLst/>
            <a:gdLst/>
            <a:ahLst/>
            <a:cxnLst/>
            <a:rect r="r" b="b" t="t" l="l"/>
            <a:pathLst>
              <a:path h="768471" w="639926">
                <a:moveTo>
                  <a:pt x="0" y="0"/>
                </a:moveTo>
                <a:lnTo>
                  <a:pt x="639926" y="0"/>
                </a:lnTo>
                <a:lnTo>
                  <a:pt x="639926" y="768470"/>
                </a:lnTo>
                <a:lnTo>
                  <a:pt x="0" y="768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71961" y="-3514501"/>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Freeform 5" id="5"/>
          <p:cNvSpPr/>
          <p:nvPr/>
        </p:nvSpPr>
        <p:spPr>
          <a:xfrm flipH="false" flipV="false" rot="-10672988">
            <a:off x="8330689" y="-1193436"/>
            <a:ext cx="2028348" cy="4203830"/>
          </a:xfrm>
          <a:custGeom>
            <a:avLst/>
            <a:gdLst/>
            <a:ahLst/>
            <a:cxnLst/>
            <a:rect r="r" b="b" t="t" l="l"/>
            <a:pathLst>
              <a:path h="4203830" w="2028348">
                <a:moveTo>
                  <a:pt x="0" y="0"/>
                </a:moveTo>
                <a:lnTo>
                  <a:pt x="2028348" y="0"/>
                </a:lnTo>
                <a:lnTo>
                  <a:pt x="2028348" y="4203830"/>
                </a:lnTo>
                <a:lnTo>
                  <a:pt x="0" y="4203830"/>
                </a:lnTo>
                <a:lnTo>
                  <a:pt x="0" y="0"/>
                </a:lnTo>
                <a:close/>
              </a:path>
            </a:pathLst>
          </a:custGeom>
          <a:blipFill>
            <a:blip r:embed="rId6">
              <a:alphaModFix amt="43000"/>
            </a:blip>
            <a:stretch>
              <a:fillRect l="0" t="0" r="0" b="0"/>
            </a:stretch>
          </a:blipFill>
        </p:spPr>
      </p:sp>
      <p:grpSp>
        <p:nvGrpSpPr>
          <p:cNvPr name="Group 6" id="6"/>
          <p:cNvGrpSpPr/>
          <p:nvPr/>
        </p:nvGrpSpPr>
        <p:grpSpPr>
          <a:xfrm rot="0">
            <a:off x="-331195" y="6632292"/>
            <a:ext cx="19910430" cy="3086100"/>
            <a:chOff x="0" y="0"/>
            <a:chExt cx="5243899" cy="812800"/>
          </a:xfrm>
        </p:grpSpPr>
        <p:sp>
          <p:nvSpPr>
            <p:cNvPr name="Freeform 7" id="7"/>
            <p:cNvSpPr/>
            <p:nvPr/>
          </p:nvSpPr>
          <p:spPr>
            <a:xfrm flipH="false" flipV="false" rot="0">
              <a:off x="0" y="0"/>
              <a:ext cx="5243899" cy="812800"/>
            </a:xfrm>
            <a:custGeom>
              <a:avLst/>
              <a:gdLst/>
              <a:ahLst/>
              <a:cxnLst/>
              <a:rect r="r" b="b" t="t" l="l"/>
              <a:pathLst>
                <a:path h="812800" w="5243899">
                  <a:moveTo>
                    <a:pt x="0" y="0"/>
                  </a:moveTo>
                  <a:lnTo>
                    <a:pt x="5243899" y="0"/>
                  </a:lnTo>
                  <a:lnTo>
                    <a:pt x="5243899" y="812800"/>
                  </a:lnTo>
                  <a:lnTo>
                    <a:pt x="0" y="812800"/>
                  </a:lnTo>
                  <a:close/>
                </a:path>
              </a:pathLst>
            </a:custGeom>
            <a:solidFill>
              <a:srgbClr val="09B6D5">
                <a:alpha val="15686"/>
              </a:srgbClr>
            </a:solidFill>
          </p:spPr>
        </p:sp>
        <p:sp>
          <p:nvSpPr>
            <p:cNvPr name="TextBox 8" id="8"/>
            <p:cNvSpPr txBox="true"/>
            <p:nvPr/>
          </p:nvSpPr>
          <p:spPr>
            <a:xfrm>
              <a:off x="0" y="-38100"/>
              <a:ext cx="5243899"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342641" y="7932474"/>
            <a:ext cx="485736" cy="485736"/>
          </a:xfrm>
          <a:custGeom>
            <a:avLst/>
            <a:gdLst/>
            <a:ahLst/>
            <a:cxnLst/>
            <a:rect r="r" b="b" t="t" l="l"/>
            <a:pathLst>
              <a:path h="485736" w="485736">
                <a:moveTo>
                  <a:pt x="0" y="0"/>
                </a:moveTo>
                <a:lnTo>
                  <a:pt x="485736" y="0"/>
                </a:lnTo>
                <a:lnTo>
                  <a:pt x="485736" y="485735"/>
                </a:lnTo>
                <a:lnTo>
                  <a:pt x="0" y="4857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228796" y="7919387"/>
            <a:ext cx="498822" cy="498822"/>
          </a:xfrm>
          <a:custGeom>
            <a:avLst/>
            <a:gdLst/>
            <a:ahLst/>
            <a:cxnLst/>
            <a:rect r="r" b="b" t="t" l="l"/>
            <a:pathLst>
              <a:path h="498822" w="498822">
                <a:moveTo>
                  <a:pt x="0" y="0"/>
                </a:moveTo>
                <a:lnTo>
                  <a:pt x="498822" y="0"/>
                </a:lnTo>
                <a:lnTo>
                  <a:pt x="498822" y="498822"/>
                </a:lnTo>
                <a:lnTo>
                  <a:pt x="0" y="4988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452468" y="7927855"/>
            <a:ext cx="494972" cy="494972"/>
          </a:xfrm>
          <a:custGeom>
            <a:avLst/>
            <a:gdLst/>
            <a:ahLst/>
            <a:cxnLst/>
            <a:rect r="r" b="b" t="t" l="l"/>
            <a:pathLst>
              <a:path h="494972" w="494972">
                <a:moveTo>
                  <a:pt x="0" y="0"/>
                </a:moveTo>
                <a:lnTo>
                  <a:pt x="494972" y="0"/>
                </a:lnTo>
                <a:lnTo>
                  <a:pt x="494972" y="494973"/>
                </a:lnTo>
                <a:lnTo>
                  <a:pt x="0" y="4949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2851679" y="4842717"/>
            <a:ext cx="12608647" cy="1530064"/>
          </a:xfrm>
          <a:prstGeom prst="rect">
            <a:avLst/>
          </a:prstGeom>
        </p:spPr>
        <p:txBody>
          <a:bodyPr anchor="t" rtlCol="false" tIns="0" lIns="0" bIns="0" rIns="0">
            <a:spAutoFit/>
          </a:bodyPr>
          <a:lstStyle/>
          <a:p>
            <a:pPr algn="ctr">
              <a:lnSpc>
                <a:spcPts val="11749"/>
              </a:lnSpc>
            </a:pPr>
            <a:r>
              <a:rPr lang="en-US" sz="11084">
                <a:solidFill>
                  <a:srgbClr val="FFFFFF"/>
                </a:solidFill>
                <a:latin typeface="Anton"/>
                <a:ea typeface="Anton"/>
                <a:cs typeface="Anton"/>
                <a:sym typeface="Anton"/>
              </a:rPr>
              <a:t>GET IN TOUCH WITH US!</a:t>
            </a:r>
          </a:p>
        </p:txBody>
      </p:sp>
      <p:sp>
        <p:nvSpPr>
          <p:cNvPr name="TextBox 13" id="13"/>
          <p:cNvSpPr txBox="true"/>
          <p:nvPr/>
        </p:nvSpPr>
        <p:spPr>
          <a:xfrm rot="0">
            <a:off x="1925788" y="1122689"/>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4" id="14"/>
          <p:cNvSpPr txBox="true"/>
          <p:nvPr/>
        </p:nvSpPr>
        <p:spPr>
          <a:xfrm rot="0">
            <a:off x="3747894" y="3509246"/>
            <a:ext cx="10792212" cy="1316259"/>
          </a:xfrm>
          <a:prstGeom prst="rect">
            <a:avLst/>
          </a:prstGeom>
        </p:spPr>
        <p:txBody>
          <a:bodyPr anchor="t" rtlCol="false" tIns="0" lIns="0" bIns="0" rIns="0">
            <a:spAutoFit/>
          </a:bodyPr>
          <a:lstStyle/>
          <a:p>
            <a:pPr algn="ctr">
              <a:lnSpc>
                <a:spcPts val="10056"/>
              </a:lnSpc>
            </a:pPr>
            <a:r>
              <a:rPr lang="en-US" sz="9487">
                <a:solidFill>
                  <a:srgbClr val="FFFFFF"/>
                </a:solidFill>
                <a:latin typeface="Anton"/>
                <a:ea typeface="Anton"/>
                <a:cs typeface="Anton"/>
                <a:sym typeface="Anton"/>
              </a:rPr>
              <a:t>THANK YOU!</a:t>
            </a:r>
          </a:p>
        </p:txBody>
      </p:sp>
      <p:sp>
        <p:nvSpPr>
          <p:cNvPr name="TextBox 15" id="15"/>
          <p:cNvSpPr txBox="true"/>
          <p:nvPr/>
        </p:nvSpPr>
        <p:spPr>
          <a:xfrm rot="0">
            <a:off x="13052082" y="8007153"/>
            <a:ext cx="4355456" cy="313766"/>
          </a:xfrm>
          <a:prstGeom prst="rect">
            <a:avLst/>
          </a:prstGeom>
        </p:spPr>
        <p:txBody>
          <a:bodyPr anchor="t" rtlCol="false" tIns="0" lIns="0" bIns="0" rIns="0">
            <a:spAutoFit/>
          </a:bodyPr>
          <a:lstStyle/>
          <a:p>
            <a:pPr algn="l">
              <a:lnSpc>
                <a:spcPts val="2185"/>
              </a:lnSpc>
            </a:pPr>
            <a:r>
              <a:rPr lang="en-US" sz="2005">
                <a:solidFill>
                  <a:srgbClr val="FFFFFF"/>
                </a:solidFill>
                <a:latin typeface="Academy"/>
                <a:ea typeface="Academy"/>
                <a:cs typeface="Academy"/>
                <a:sym typeface="Academy"/>
              </a:rPr>
              <a:t>www.reallygreatsite.com</a:t>
            </a:r>
          </a:p>
        </p:txBody>
      </p:sp>
      <p:sp>
        <p:nvSpPr>
          <p:cNvPr name="TextBox 16" id="16"/>
          <p:cNvSpPr txBox="true"/>
          <p:nvPr/>
        </p:nvSpPr>
        <p:spPr>
          <a:xfrm rot="0">
            <a:off x="7165927" y="8013696"/>
            <a:ext cx="4606034" cy="313766"/>
          </a:xfrm>
          <a:prstGeom prst="rect">
            <a:avLst/>
          </a:prstGeom>
        </p:spPr>
        <p:txBody>
          <a:bodyPr anchor="t" rtlCol="false" tIns="0" lIns="0" bIns="0" rIns="0">
            <a:spAutoFit/>
          </a:bodyPr>
          <a:lstStyle/>
          <a:p>
            <a:pPr algn="l">
              <a:lnSpc>
                <a:spcPts val="2185"/>
              </a:lnSpc>
            </a:pPr>
            <a:r>
              <a:rPr lang="en-US" sz="2005">
                <a:solidFill>
                  <a:srgbClr val="FFFFFF"/>
                </a:solidFill>
                <a:latin typeface="Academy"/>
                <a:ea typeface="Academy"/>
                <a:cs typeface="Academy"/>
                <a:sym typeface="Academy"/>
              </a:rPr>
              <a:t>hello@reallygreatsite.com</a:t>
            </a:r>
          </a:p>
        </p:txBody>
      </p:sp>
      <p:sp>
        <p:nvSpPr>
          <p:cNvPr name="TextBox 17" id="17"/>
          <p:cNvSpPr txBox="true"/>
          <p:nvPr/>
        </p:nvSpPr>
        <p:spPr>
          <a:xfrm rot="0">
            <a:off x="2271290" y="8013696"/>
            <a:ext cx="4355456" cy="313766"/>
          </a:xfrm>
          <a:prstGeom prst="rect">
            <a:avLst/>
          </a:prstGeom>
        </p:spPr>
        <p:txBody>
          <a:bodyPr anchor="t" rtlCol="false" tIns="0" lIns="0" bIns="0" rIns="0">
            <a:spAutoFit/>
          </a:bodyPr>
          <a:lstStyle/>
          <a:p>
            <a:pPr algn="l">
              <a:lnSpc>
                <a:spcPts val="2185"/>
              </a:lnSpc>
            </a:pPr>
            <a:r>
              <a:rPr lang="en-US" sz="2005">
                <a:solidFill>
                  <a:srgbClr val="FFFFFF"/>
                </a:solidFill>
                <a:latin typeface="Academy"/>
                <a:ea typeface="Academy"/>
                <a:cs typeface="Academy"/>
                <a:sym typeface="Academy"/>
              </a:rPr>
              <a:t>Nhóm 4</a:t>
            </a:r>
          </a:p>
        </p:txBody>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540106"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6">
              <a:alphaModFix amt="17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528750" y="5819121"/>
            <a:ext cx="474052" cy="590993"/>
          </a:xfrm>
          <a:custGeom>
            <a:avLst/>
            <a:gdLst/>
            <a:ahLst/>
            <a:cxnLst/>
            <a:rect r="r" b="b" t="t" l="l"/>
            <a:pathLst>
              <a:path h="590993" w="474052">
                <a:moveTo>
                  <a:pt x="0" y="0"/>
                </a:moveTo>
                <a:lnTo>
                  <a:pt x="474052" y="0"/>
                </a:lnTo>
                <a:lnTo>
                  <a:pt x="474052" y="590993"/>
                </a:lnTo>
                <a:lnTo>
                  <a:pt x="0" y="5909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974227" y="2029839"/>
            <a:ext cx="12339547" cy="1316259"/>
          </a:xfrm>
          <a:prstGeom prst="rect">
            <a:avLst/>
          </a:prstGeom>
        </p:spPr>
        <p:txBody>
          <a:bodyPr anchor="t" rtlCol="false" tIns="0" lIns="0" bIns="0" rIns="0">
            <a:spAutoFit/>
          </a:bodyPr>
          <a:lstStyle/>
          <a:p>
            <a:pPr algn="ctr">
              <a:lnSpc>
                <a:spcPts val="10056"/>
              </a:lnSpc>
            </a:pPr>
            <a:r>
              <a:rPr lang="en-US" sz="9487">
                <a:solidFill>
                  <a:srgbClr val="FFFFFF"/>
                </a:solidFill>
                <a:latin typeface="Anton"/>
                <a:ea typeface="Anton"/>
                <a:cs typeface="Anton"/>
                <a:sym typeface="Anton"/>
              </a:rPr>
              <a:t>CÁCH MÔ HÌNH HOẠT ĐỘNG</a:t>
            </a:r>
          </a:p>
        </p:txBody>
      </p:sp>
      <p:sp>
        <p:nvSpPr>
          <p:cNvPr name="TextBox 8" id="8"/>
          <p:cNvSpPr txBox="true"/>
          <p:nvPr/>
        </p:nvSpPr>
        <p:spPr>
          <a:xfrm rot="0">
            <a:off x="1254047"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9" id="9"/>
          <p:cNvSpPr txBox="true"/>
          <p:nvPr/>
        </p:nvSpPr>
        <p:spPr>
          <a:xfrm rot="0">
            <a:off x="3451112" y="5703991"/>
            <a:ext cx="4850844" cy="706123"/>
          </a:xfrm>
          <a:prstGeom prst="rect">
            <a:avLst/>
          </a:prstGeom>
        </p:spPr>
        <p:txBody>
          <a:bodyPr anchor="t" rtlCol="false" tIns="0" lIns="0" bIns="0" rIns="0">
            <a:spAutoFit/>
          </a:bodyPr>
          <a:lstStyle/>
          <a:p>
            <a:pPr algn="ctr">
              <a:lnSpc>
                <a:spcPts val="5704"/>
              </a:lnSpc>
              <a:spcBef>
                <a:spcPct val="0"/>
              </a:spcBef>
            </a:pPr>
            <a:r>
              <a:rPr lang="en-US" sz="4074">
                <a:solidFill>
                  <a:srgbClr val="FFFFFF"/>
                </a:solidFill>
                <a:latin typeface="Tomorrow"/>
                <a:ea typeface="Tomorrow"/>
                <a:cs typeface="Tomorrow"/>
                <a:sym typeface="Tomorrow"/>
              </a:rPr>
              <a:t>Xác định biển số xe </a:t>
            </a:r>
          </a:p>
        </p:txBody>
      </p:sp>
      <p:sp>
        <p:nvSpPr>
          <p:cNvPr name="TextBox 10" id="10"/>
          <p:cNvSpPr txBox="true"/>
          <p:nvPr/>
        </p:nvSpPr>
        <p:spPr>
          <a:xfrm rot="0">
            <a:off x="1218118" y="3703463"/>
            <a:ext cx="13708038" cy="1429797"/>
          </a:xfrm>
          <a:prstGeom prst="rect">
            <a:avLst/>
          </a:prstGeom>
        </p:spPr>
        <p:txBody>
          <a:bodyPr anchor="t" rtlCol="false" tIns="0" lIns="0" bIns="0" rIns="0">
            <a:spAutoFit/>
          </a:bodyPr>
          <a:lstStyle/>
          <a:p>
            <a:pPr algn="just">
              <a:lnSpc>
                <a:spcPts val="5717"/>
              </a:lnSpc>
              <a:spcBef>
                <a:spcPct val="0"/>
              </a:spcBef>
            </a:pPr>
            <a:r>
              <a:rPr lang="en-US" sz="4083">
                <a:solidFill>
                  <a:srgbClr val="FFFFFF"/>
                </a:solidFill>
                <a:latin typeface="Tomorrow"/>
                <a:ea typeface="Tomorrow"/>
                <a:cs typeface="Tomorrow"/>
                <a:sym typeface="Tomorrow"/>
              </a:rPr>
              <a:t>Quy trình nhận dạng biển số xe được thực hiện qua 2 bước chính:</a:t>
            </a:r>
          </a:p>
        </p:txBody>
      </p:sp>
      <p:sp>
        <p:nvSpPr>
          <p:cNvPr name="Freeform 11" id="11"/>
          <p:cNvSpPr/>
          <p:nvPr/>
        </p:nvSpPr>
        <p:spPr>
          <a:xfrm flipH="false" flipV="false" rot="0">
            <a:off x="2528750" y="7095914"/>
            <a:ext cx="474052" cy="590993"/>
          </a:xfrm>
          <a:custGeom>
            <a:avLst/>
            <a:gdLst/>
            <a:ahLst/>
            <a:cxnLst/>
            <a:rect r="r" b="b" t="t" l="l"/>
            <a:pathLst>
              <a:path h="590993" w="474052">
                <a:moveTo>
                  <a:pt x="0" y="0"/>
                </a:moveTo>
                <a:lnTo>
                  <a:pt x="474052" y="0"/>
                </a:lnTo>
                <a:lnTo>
                  <a:pt x="474052" y="590993"/>
                </a:lnTo>
                <a:lnTo>
                  <a:pt x="0" y="5909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451112" y="7010189"/>
            <a:ext cx="3778091" cy="706123"/>
          </a:xfrm>
          <a:prstGeom prst="rect">
            <a:avLst/>
          </a:prstGeom>
        </p:spPr>
        <p:txBody>
          <a:bodyPr anchor="t" rtlCol="false" tIns="0" lIns="0" bIns="0" rIns="0">
            <a:spAutoFit/>
          </a:bodyPr>
          <a:lstStyle/>
          <a:p>
            <a:pPr algn="ctr">
              <a:lnSpc>
                <a:spcPts val="5704"/>
              </a:lnSpc>
              <a:spcBef>
                <a:spcPct val="0"/>
              </a:spcBef>
            </a:pPr>
            <a:r>
              <a:rPr lang="en-US" sz="4074">
                <a:solidFill>
                  <a:srgbClr val="FFFFFF"/>
                </a:solidFill>
                <a:latin typeface="Tomorrow"/>
                <a:ea typeface="Tomorrow"/>
                <a:cs typeface="Tomorrow"/>
                <a:sym typeface="Tomorrow"/>
              </a:rPr>
              <a:t>Trích xuất ký tự</a:t>
            </a: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88774" y="260229"/>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872135" y="5279580"/>
            <a:ext cx="4137367" cy="4114800"/>
          </a:xfrm>
          <a:custGeom>
            <a:avLst/>
            <a:gdLst/>
            <a:ahLst/>
            <a:cxnLst/>
            <a:rect r="r" b="b" t="t" l="l"/>
            <a:pathLst>
              <a:path h="4114800" w="4137367">
                <a:moveTo>
                  <a:pt x="0" y="0"/>
                </a:moveTo>
                <a:lnTo>
                  <a:pt x="4137368" y="0"/>
                </a:lnTo>
                <a:lnTo>
                  <a:pt x="41373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748689" y="3246310"/>
            <a:ext cx="8598548" cy="705897"/>
          </a:xfrm>
          <a:prstGeom prst="rect">
            <a:avLst/>
          </a:prstGeom>
        </p:spPr>
        <p:txBody>
          <a:bodyPr anchor="t" rtlCol="false" tIns="0" lIns="0" bIns="0" rIns="0">
            <a:spAutoFit/>
          </a:bodyPr>
          <a:lstStyle/>
          <a:p>
            <a:pPr algn="just">
              <a:lnSpc>
                <a:spcPts val="5717"/>
              </a:lnSpc>
              <a:spcBef>
                <a:spcPct val="0"/>
              </a:spcBef>
            </a:pPr>
            <a:r>
              <a:rPr lang="en-US" sz="4083">
                <a:solidFill>
                  <a:srgbClr val="FFFFFF"/>
                </a:solidFill>
                <a:latin typeface="Tomorrow"/>
                <a:ea typeface="Tomorrow"/>
                <a:cs typeface="Tomorrow"/>
                <a:sym typeface="Tomorrow"/>
              </a:rPr>
              <a:t>OpenCV</a:t>
            </a:r>
          </a:p>
        </p:txBody>
      </p:sp>
      <p:sp>
        <p:nvSpPr>
          <p:cNvPr name="TextBox 6" id="6"/>
          <p:cNvSpPr txBox="true"/>
          <p:nvPr/>
        </p:nvSpPr>
        <p:spPr>
          <a:xfrm rot="0">
            <a:off x="3748689" y="5193855"/>
            <a:ext cx="8598548" cy="705897"/>
          </a:xfrm>
          <a:prstGeom prst="rect">
            <a:avLst/>
          </a:prstGeom>
        </p:spPr>
        <p:txBody>
          <a:bodyPr anchor="t" rtlCol="false" tIns="0" lIns="0" bIns="0" rIns="0">
            <a:spAutoFit/>
          </a:bodyPr>
          <a:lstStyle/>
          <a:p>
            <a:pPr algn="just">
              <a:lnSpc>
                <a:spcPts val="5717"/>
              </a:lnSpc>
              <a:spcBef>
                <a:spcPct val="0"/>
              </a:spcBef>
            </a:pPr>
            <a:r>
              <a:rPr lang="en-US" sz="4083">
                <a:solidFill>
                  <a:srgbClr val="FFFFFF"/>
                </a:solidFill>
                <a:latin typeface="Tomorrow"/>
                <a:ea typeface="Tomorrow"/>
                <a:cs typeface="Tomorrow"/>
                <a:sym typeface="Tomorrow"/>
              </a:rPr>
              <a:t>Mô hình YOLOv5</a:t>
            </a:r>
          </a:p>
        </p:txBody>
      </p:sp>
      <p:sp>
        <p:nvSpPr>
          <p:cNvPr name="TextBox 7" id="7"/>
          <p:cNvSpPr txBox="true"/>
          <p:nvPr/>
        </p:nvSpPr>
        <p:spPr>
          <a:xfrm rot="0">
            <a:off x="3748689" y="4237958"/>
            <a:ext cx="8598548" cy="705897"/>
          </a:xfrm>
          <a:prstGeom prst="rect">
            <a:avLst/>
          </a:prstGeom>
        </p:spPr>
        <p:txBody>
          <a:bodyPr anchor="t" rtlCol="false" tIns="0" lIns="0" bIns="0" rIns="0">
            <a:spAutoFit/>
          </a:bodyPr>
          <a:lstStyle/>
          <a:p>
            <a:pPr algn="just">
              <a:lnSpc>
                <a:spcPts val="5717"/>
              </a:lnSpc>
              <a:spcBef>
                <a:spcPct val="0"/>
              </a:spcBef>
            </a:pPr>
            <a:r>
              <a:rPr lang="en-US" sz="4083">
                <a:solidFill>
                  <a:srgbClr val="FFFFFF"/>
                </a:solidFill>
                <a:latin typeface="Tomorrow"/>
                <a:ea typeface="Tomorrow"/>
                <a:cs typeface="Tomorrow"/>
                <a:sym typeface="Tomorrow"/>
              </a:rPr>
              <a:t>Mô hình InceptionResNetV2</a:t>
            </a:r>
          </a:p>
        </p:txBody>
      </p:sp>
      <p:sp>
        <p:nvSpPr>
          <p:cNvPr name="TextBox 8" id="8"/>
          <p:cNvSpPr txBox="true"/>
          <p:nvPr/>
        </p:nvSpPr>
        <p:spPr>
          <a:xfrm rot="0">
            <a:off x="2782479" y="3680084"/>
            <a:ext cx="580904" cy="2703692"/>
          </a:xfrm>
          <a:prstGeom prst="rect">
            <a:avLst/>
          </a:prstGeom>
        </p:spPr>
        <p:txBody>
          <a:bodyPr anchor="t" rtlCol="false" tIns="0" lIns="0" bIns="0" rIns="0">
            <a:spAutoFit/>
          </a:bodyPr>
          <a:lstStyle/>
          <a:p>
            <a:pPr algn="l">
              <a:lnSpc>
                <a:spcPts val="20371"/>
              </a:lnSpc>
              <a:spcBef>
                <a:spcPct val="0"/>
              </a:spcBef>
            </a:pPr>
            <a:r>
              <a:rPr lang="en-US" sz="14551">
                <a:solidFill>
                  <a:srgbClr val="FFFFFF"/>
                </a:solidFill>
                <a:latin typeface="Codec Pro"/>
                <a:ea typeface="Codec Pro"/>
                <a:cs typeface="Codec Pro"/>
                <a:sym typeface="Codec Pro"/>
              </a:rPr>
              <a:t>.</a:t>
            </a:r>
          </a:p>
        </p:txBody>
      </p:sp>
      <p:sp>
        <p:nvSpPr>
          <p:cNvPr name="TextBox 9" id="9"/>
          <p:cNvSpPr txBox="true"/>
          <p:nvPr/>
        </p:nvSpPr>
        <p:spPr>
          <a:xfrm rot="0">
            <a:off x="2782479" y="2948685"/>
            <a:ext cx="580904" cy="2330895"/>
          </a:xfrm>
          <a:prstGeom prst="rect">
            <a:avLst/>
          </a:prstGeom>
        </p:spPr>
        <p:txBody>
          <a:bodyPr anchor="t" rtlCol="false" tIns="0" lIns="0" bIns="0" rIns="0">
            <a:spAutoFit/>
          </a:bodyPr>
          <a:lstStyle/>
          <a:p>
            <a:pPr algn="l">
              <a:lnSpc>
                <a:spcPts val="17635"/>
              </a:lnSpc>
              <a:spcBef>
                <a:spcPct val="0"/>
              </a:spcBef>
            </a:pPr>
            <a:r>
              <a:rPr lang="en-US" sz="12597">
                <a:solidFill>
                  <a:srgbClr val="FFFFFF"/>
                </a:solidFill>
                <a:latin typeface="Codec Pro"/>
                <a:ea typeface="Codec Pro"/>
                <a:cs typeface="Codec Pro"/>
                <a:sym typeface="Codec Pro"/>
              </a:rPr>
              <a:t>.</a:t>
            </a:r>
          </a:p>
        </p:txBody>
      </p:sp>
      <p:sp>
        <p:nvSpPr>
          <p:cNvPr name="TextBox 10" id="10"/>
          <p:cNvSpPr txBox="true"/>
          <p:nvPr/>
        </p:nvSpPr>
        <p:spPr>
          <a:xfrm rot="0">
            <a:off x="2816692" y="1957038"/>
            <a:ext cx="639926" cy="2330895"/>
          </a:xfrm>
          <a:prstGeom prst="rect">
            <a:avLst/>
          </a:prstGeom>
        </p:spPr>
        <p:txBody>
          <a:bodyPr anchor="t" rtlCol="false" tIns="0" lIns="0" bIns="0" rIns="0">
            <a:spAutoFit/>
          </a:bodyPr>
          <a:lstStyle/>
          <a:p>
            <a:pPr algn="l">
              <a:lnSpc>
                <a:spcPts val="17635"/>
              </a:lnSpc>
              <a:spcBef>
                <a:spcPct val="0"/>
              </a:spcBef>
            </a:pPr>
            <a:r>
              <a:rPr lang="en-US" sz="12597">
                <a:solidFill>
                  <a:srgbClr val="FFFFFF"/>
                </a:solidFill>
                <a:latin typeface="Codec Pro"/>
                <a:ea typeface="Codec Pro"/>
                <a:cs typeface="Codec Pro"/>
                <a:sym typeface="Codec Pro"/>
              </a:rPr>
              <a:t>.</a:t>
            </a:r>
          </a:p>
        </p:txBody>
      </p:sp>
      <p:sp>
        <p:nvSpPr>
          <p:cNvPr name="TextBox 11" id="11"/>
          <p:cNvSpPr txBox="true"/>
          <p:nvPr/>
        </p:nvSpPr>
        <p:spPr>
          <a:xfrm rot="0">
            <a:off x="1028700" y="1194250"/>
            <a:ext cx="10873275" cy="1334288"/>
          </a:xfrm>
          <a:prstGeom prst="rect">
            <a:avLst/>
          </a:prstGeom>
        </p:spPr>
        <p:txBody>
          <a:bodyPr anchor="t" rtlCol="false" tIns="0" lIns="0" bIns="0" rIns="0">
            <a:spAutoFit/>
          </a:bodyPr>
          <a:lstStyle/>
          <a:p>
            <a:pPr algn="l">
              <a:lnSpc>
                <a:spcPts val="10268"/>
              </a:lnSpc>
            </a:pPr>
            <a:r>
              <a:rPr lang="en-US" sz="9687">
                <a:solidFill>
                  <a:srgbClr val="FFFFFF"/>
                </a:solidFill>
                <a:latin typeface="Anton"/>
                <a:ea typeface="Anton"/>
                <a:cs typeface="Anton"/>
                <a:sym typeface="Anton"/>
              </a:rPr>
              <a:t>CÁC CÔNG CỤ CHỦ CHỐT</a:t>
            </a:r>
          </a:p>
        </p:txBody>
      </p:sp>
      <p:sp>
        <p:nvSpPr>
          <p:cNvPr name="TextBox 12" id="12"/>
          <p:cNvSpPr txBox="true"/>
          <p:nvPr/>
        </p:nvSpPr>
        <p:spPr>
          <a:xfrm rot="0">
            <a:off x="1249981" y="45428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13" id="13"/>
          <p:cNvSpPr txBox="true"/>
          <p:nvPr/>
        </p:nvSpPr>
        <p:spPr>
          <a:xfrm rot="0">
            <a:off x="2782479" y="4784280"/>
            <a:ext cx="580904" cy="2703692"/>
          </a:xfrm>
          <a:prstGeom prst="rect">
            <a:avLst/>
          </a:prstGeom>
        </p:spPr>
        <p:txBody>
          <a:bodyPr anchor="t" rtlCol="false" tIns="0" lIns="0" bIns="0" rIns="0">
            <a:spAutoFit/>
          </a:bodyPr>
          <a:lstStyle/>
          <a:p>
            <a:pPr algn="l">
              <a:lnSpc>
                <a:spcPts val="20371"/>
              </a:lnSpc>
              <a:spcBef>
                <a:spcPct val="0"/>
              </a:spcBef>
            </a:pPr>
            <a:r>
              <a:rPr lang="en-US" sz="14551">
                <a:solidFill>
                  <a:srgbClr val="FFFFFF"/>
                </a:solidFill>
                <a:latin typeface="Codec Pro"/>
                <a:ea typeface="Codec Pro"/>
                <a:cs typeface="Codec Pro"/>
                <a:sym typeface="Codec Pro"/>
              </a:rPr>
              <a:t>.</a:t>
            </a:r>
          </a:p>
        </p:txBody>
      </p:sp>
      <p:sp>
        <p:nvSpPr>
          <p:cNvPr name="TextBox 14" id="14"/>
          <p:cNvSpPr txBox="true"/>
          <p:nvPr/>
        </p:nvSpPr>
        <p:spPr>
          <a:xfrm rot="0">
            <a:off x="3748689" y="6298051"/>
            <a:ext cx="8598548" cy="705897"/>
          </a:xfrm>
          <a:prstGeom prst="rect">
            <a:avLst/>
          </a:prstGeom>
        </p:spPr>
        <p:txBody>
          <a:bodyPr anchor="t" rtlCol="false" tIns="0" lIns="0" bIns="0" rIns="0">
            <a:spAutoFit/>
          </a:bodyPr>
          <a:lstStyle/>
          <a:p>
            <a:pPr algn="just">
              <a:lnSpc>
                <a:spcPts val="5717"/>
              </a:lnSpc>
              <a:spcBef>
                <a:spcPct val="0"/>
              </a:spcBef>
            </a:pPr>
            <a:r>
              <a:rPr lang="en-US" sz="4083">
                <a:solidFill>
                  <a:srgbClr val="FFFFFF"/>
                </a:solidFill>
                <a:latin typeface="Tomorrow"/>
                <a:ea typeface="Tomorrow"/>
                <a:cs typeface="Tomorrow"/>
                <a:sym typeface="Tomorrow"/>
              </a:rPr>
              <a:t>Pytersseract</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6663041" y="465736"/>
            <a:ext cx="639926" cy="768471"/>
          </a:xfrm>
          <a:custGeom>
            <a:avLst/>
            <a:gdLst/>
            <a:ahLst/>
            <a:cxnLst/>
            <a:rect r="r" b="b" t="t" l="l"/>
            <a:pathLst>
              <a:path h="768471" w="639926">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84163" y="7598525"/>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7">
              <a:alphaModFix amt="61000"/>
            </a:blip>
            <a:stretch>
              <a:fillRect l="0" t="0" r="0" b="0"/>
            </a:stretch>
          </a:blipFill>
        </p:spPr>
      </p:sp>
      <p:sp>
        <p:nvSpPr>
          <p:cNvPr name="TextBox 7" id="7"/>
          <p:cNvSpPr txBox="true"/>
          <p:nvPr/>
        </p:nvSpPr>
        <p:spPr>
          <a:xfrm rot="0">
            <a:off x="7492002" y="568092"/>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name="TextBox 8" id="8"/>
          <p:cNvSpPr txBox="true"/>
          <p:nvPr/>
        </p:nvSpPr>
        <p:spPr>
          <a:xfrm rot="0">
            <a:off x="6663041" y="4674556"/>
            <a:ext cx="10873275" cy="1551451"/>
          </a:xfrm>
          <a:prstGeom prst="rect">
            <a:avLst/>
          </a:prstGeom>
        </p:spPr>
        <p:txBody>
          <a:bodyPr anchor="t" rtlCol="false" tIns="0" lIns="0" bIns="0" rIns="0">
            <a:spAutoFit/>
          </a:bodyPr>
          <a:lstStyle/>
          <a:p>
            <a:pPr algn="l">
              <a:lnSpc>
                <a:spcPts val="11857"/>
              </a:lnSpc>
            </a:pPr>
            <a:r>
              <a:rPr lang="en-US" sz="11186">
                <a:solidFill>
                  <a:srgbClr val="FFFFFF"/>
                </a:solidFill>
                <a:latin typeface="Anton"/>
                <a:ea typeface="Anton"/>
                <a:cs typeface="Anton"/>
                <a:sym typeface="Anton"/>
              </a:rPr>
              <a:t>XÁC ĐỊNH BIỂN SỐ XE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DAGXtayblYc</dc:identifier>
  <dcterms:modified xsi:type="dcterms:W3CDTF">2011-08-01T06:04:30Z</dcterms:modified>
  <cp:revision>1</cp:revision>
  <dc:title>Bản sao của Black Blue Futuristic Modern Artificial Intelligence Project Presentation</dc:title>
</cp:coreProperties>
</file>